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32" r:id="rId2"/>
    <p:sldId id="333" r:id="rId3"/>
    <p:sldId id="334" r:id="rId4"/>
    <p:sldId id="336" r:id="rId5"/>
    <p:sldId id="331" r:id="rId6"/>
    <p:sldId id="344" r:id="rId7"/>
    <p:sldId id="343" r:id="rId8"/>
    <p:sldId id="289" r:id="rId9"/>
    <p:sldId id="335" r:id="rId10"/>
    <p:sldId id="341" r:id="rId11"/>
    <p:sldId id="290" r:id="rId12"/>
    <p:sldId id="291" r:id="rId13"/>
    <p:sldId id="292" r:id="rId1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694"/>
  </p:normalViewPr>
  <p:slideViewPr>
    <p:cSldViewPr snapToGrid="0">
      <p:cViewPr varScale="1">
        <p:scale>
          <a:sx n="102" d="100"/>
          <a:sy n="102"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F1CF7-01BD-0A4F-BE98-4C3CBE3081DE}" type="datetimeFigureOut">
              <a:rPr kumimoji="1" lang="zh-TW" altLang="en-US" smtClean="0"/>
              <a:t>2024/11/1</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2FCF0-25D5-5A44-900D-75E48638F7A3}" type="slidenum">
              <a:rPr kumimoji="1" lang="zh-TW" altLang="en-US" smtClean="0"/>
              <a:t>‹#›</a:t>
            </a:fld>
            <a:endParaRPr kumimoji="1" lang="zh-TW" altLang="en-US"/>
          </a:p>
        </p:txBody>
      </p:sp>
    </p:spTree>
    <p:extLst>
      <p:ext uri="{BB962C8B-B14F-4D97-AF65-F5344CB8AC3E}">
        <p14:creationId xmlns:p14="http://schemas.microsoft.com/office/powerpoint/2010/main" val="2750232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54019C2-0597-F743-AF19-758A01330864}" type="slidenum">
              <a:rPr kumimoji="1" lang="zh-TW" altLang="en-US" smtClean="0"/>
              <a:t>7</a:t>
            </a:fld>
            <a:endParaRPr kumimoji="1" lang="zh-TW" altLang="en-US"/>
          </a:p>
        </p:txBody>
      </p:sp>
    </p:spTree>
    <p:extLst>
      <p:ext uri="{BB962C8B-B14F-4D97-AF65-F5344CB8AC3E}">
        <p14:creationId xmlns:p14="http://schemas.microsoft.com/office/powerpoint/2010/main" val="1076270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3AA75A-F9B3-C024-506D-C300140E402A}"/>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82812A8A-776C-2ACB-481F-CC66C0F167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0335844A-0805-119A-C5CC-ACEA560A87AB}"/>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F57E3E9E-09DB-B374-DE1D-029836EDED1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EAA8820-0AF6-99D9-0D3F-A61EF83B1F02}"/>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428981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216AA8-0C1F-92A7-A029-3EF9A80524F3}"/>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F04315F6-FE0D-6862-459E-A5B4C1227BB1}"/>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E887B45-2F3B-D758-4317-AD14E28B6BDD}"/>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CD8837DF-1E65-9FCB-69C2-1047BBF90033}"/>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BB833E9-24F5-CEC7-0B46-3A456677B3C2}"/>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400554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755A9A6-A63C-2336-2330-6664DBCBA61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2EA51B4-CC1D-5DB8-AFCD-88EB20E73590}"/>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77F9613-D473-40AE-5740-95D1197E9FC7}"/>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F513994F-7293-B5A0-B936-E5E0436F808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A8D8C60-6330-E58B-58C3-E65D63B1009E}"/>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399219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37A932-A113-22EE-C93A-EDC3C3FEA2D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4425BD0-5141-BE2B-148A-4BB90B99F1BA}"/>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0DC96FB3-7BE8-AABF-6F73-E165DF155D5D}"/>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47372EB1-A241-79BC-0FCA-8502445C3BE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F2A5246-8A7C-80C3-AD5D-FE06E7013B88}"/>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2942727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A4F0FA-8F66-9F92-AD6D-5BE0F6F4E54F}"/>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04E67A1-9F35-945E-0BC3-384F77BE1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E7DD3CF3-CB1C-3B73-7341-356674CE3509}"/>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7EA82F47-D515-BC12-7DA7-5125E70CB8F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2EF45D4-71FD-B11D-B0E0-C1898C900A7D}"/>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182076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ECC2A8-FDAD-3CAD-71BE-21D3C59BBA9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383EF7A7-328B-58F3-8CE6-0605CDF35572}"/>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EC54F6C9-E3E7-7655-B613-D2D2562185BF}"/>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D8DFBE73-0765-B4C8-41E7-1171F8EFD1E5}"/>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6" name="頁尾版面配置區 5">
            <a:extLst>
              <a:ext uri="{FF2B5EF4-FFF2-40B4-BE49-F238E27FC236}">
                <a16:creationId xmlns:a16="http://schemas.microsoft.com/office/drawing/2014/main" id="{CD90ED20-AE29-D930-E2C3-D91C383F47E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D3BCB9C-8DF6-9F9A-4179-9614C3E01E47}"/>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283818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DDBDB-EC82-C3D8-26AF-08133959FD97}"/>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888AAA7-C273-118A-F1E8-44D90C490F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CFDD730C-F7AE-2C4F-336A-61A7467FE73F}"/>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9E3354D4-C017-9FC5-9D71-154D0ACF3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C2CB7A3F-E824-35A3-F28D-77BE7EBB0288}"/>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C8549AC3-58DE-8F3C-F3C3-2D73DFCF211F}"/>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8" name="頁尾版面配置區 7">
            <a:extLst>
              <a:ext uri="{FF2B5EF4-FFF2-40B4-BE49-F238E27FC236}">
                <a16:creationId xmlns:a16="http://schemas.microsoft.com/office/drawing/2014/main" id="{7FF75188-D04C-AF6B-5034-7EA1F877B364}"/>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9880D8ED-F162-BF1B-7013-A3650AAA3CD9}"/>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361551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69B60B-608B-B584-9FA9-803EEE33FA8B}"/>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66DD92D9-D658-ABE3-A78A-B43FA5024AD6}"/>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4" name="頁尾版面配置區 3">
            <a:extLst>
              <a:ext uri="{FF2B5EF4-FFF2-40B4-BE49-F238E27FC236}">
                <a16:creationId xmlns:a16="http://schemas.microsoft.com/office/drawing/2014/main" id="{CEC809E9-4D57-6B2D-D864-A085CA54764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67FA3A5B-0674-B3B7-9EF3-0F582C916613}"/>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19595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E917925-9794-99B3-524D-A420818545E5}"/>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3" name="頁尾版面配置區 2">
            <a:extLst>
              <a:ext uri="{FF2B5EF4-FFF2-40B4-BE49-F238E27FC236}">
                <a16:creationId xmlns:a16="http://schemas.microsoft.com/office/drawing/2014/main" id="{E75A59CB-7377-32AD-B17D-21FD308F014C}"/>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CC55F7C5-3296-F54C-9ABC-053DFE4CF37D}"/>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3638345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E64B6A-30CF-563D-6967-910A84013C4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066DC58-EFA4-78C3-02F0-7DAD1D8534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F00D9491-C01D-F52E-6581-AF0682427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653542D-3562-6139-B565-3D35E3D0F14D}"/>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6" name="頁尾版面配置區 5">
            <a:extLst>
              <a:ext uri="{FF2B5EF4-FFF2-40B4-BE49-F238E27FC236}">
                <a16:creationId xmlns:a16="http://schemas.microsoft.com/office/drawing/2014/main" id="{BA6AA6E4-9571-E771-A5CD-FF5AAE18262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9500E62-9E30-2570-19D7-770CA8718EED}"/>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218573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C31DD3-2644-F882-20F0-81DF93329BD1}"/>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FEC0700-58AD-B31B-4F3C-84A4D0A3CD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0D0D7ABE-632C-006B-65B1-D9A9168E6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7F69EFD6-B21F-7FDA-C2D6-6D55A5AE96F2}"/>
              </a:ext>
            </a:extLst>
          </p:cNvPr>
          <p:cNvSpPr>
            <a:spLocks noGrp="1"/>
          </p:cNvSpPr>
          <p:nvPr>
            <p:ph type="dt" sz="half" idx="10"/>
          </p:nvPr>
        </p:nvSpPr>
        <p:spPr/>
        <p:txBody>
          <a:bodyPr/>
          <a:lstStyle/>
          <a:p>
            <a:fld id="{B454B650-A505-C449-BFC7-77123DF68E8C}" type="datetimeFigureOut">
              <a:rPr kumimoji="1" lang="zh-TW" altLang="en-US" smtClean="0"/>
              <a:t>2024/11/1</a:t>
            </a:fld>
            <a:endParaRPr kumimoji="1" lang="zh-TW" altLang="en-US"/>
          </a:p>
        </p:txBody>
      </p:sp>
      <p:sp>
        <p:nvSpPr>
          <p:cNvPr id="6" name="頁尾版面配置區 5">
            <a:extLst>
              <a:ext uri="{FF2B5EF4-FFF2-40B4-BE49-F238E27FC236}">
                <a16:creationId xmlns:a16="http://schemas.microsoft.com/office/drawing/2014/main" id="{83C43D21-011A-C47C-A7CB-82B0B0B5C12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D6A1259-E8DF-DC65-1C23-6B52E664F468}"/>
              </a:ext>
            </a:extLst>
          </p:cNvPr>
          <p:cNvSpPr>
            <a:spLocks noGrp="1"/>
          </p:cNvSpPr>
          <p:nvPr>
            <p:ph type="sldNum" sz="quarter" idx="12"/>
          </p:nvPr>
        </p:nvSpPr>
        <p:spPr/>
        <p:txBody>
          <a:body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3581957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994D43A-BA6A-06F6-D758-C2084A6B45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0B61B28-1754-E6B7-4CFF-8ED1E5EF0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FA0B432-223D-0218-0BEC-4E235221F1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54B650-A505-C449-BFC7-77123DF68E8C}" type="datetimeFigureOut">
              <a:rPr kumimoji="1" lang="zh-TW" altLang="en-US" smtClean="0"/>
              <a:t>2024/11/1</a:t>
            </a:fld>
            <a:endParaRPr kumimoji="1" lang="zh-TW" altLang="en-US"/>
          </a:p>
        </p:txBody>
      </p:sp>
      <p:sp>
        <p:nvSpPr>
          <p:cNvPr id="5" name="頁尾版面配置區 4">
            <a:extLst>
              <a:ext uri="{FF2B5EF4-FFF2-40B4-BE49-F238E27FC236}">
                <a16:creationId xmlns:a16="http://schemas.microsoft.com/office/drawing/2014/main" id="{4CE9462F-1565-18C2-F797-B5FFF2C73F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209B175E-763C-2D75-2A30-DBCA62717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75ABD1-8939-E749-A09B-4FB049D3BE54}" type="slidenum">
              <a:rPr kumimoji="1" lang="zh-TW" altLang="en-US" smtClean="0"/>
              <a:t>‹#›</a:t>
            </a:fld>
            <a:endParaRPr kumimoji="1" lang="zh-TW" altLang="en-US"/>
          </a:p>
        </p:txBody>
      </p:sp>
    </p:spTree>
    <p:extLst>
      <p:ext uri="{BB962C8B-B14F-4D97-AF65-F5344CB8AC3E}">
        <p14:creationId xmlns:p14="http://schemas.microsoft.com/office/powerpoint/2010/main" val="3794139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45F6BABB-4CAD-2629-F5DE-7A8FFE96EDE0}"/>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1" lang="en-US" altLang="zh-TW" b="1" dirty="0" err="1"/>
              <a:t>TreeAge</a:t>
            </a:r>
            <a:r>
              <a:rPr kumimoji="1" lang="en-US" altLang="zh-TW" b="1" dirty="0"/>
              <a:t> workbench</a:t>
            </a:r>
            <a:endParaRPr kumimoji="1" lang="zh-TW" altLang="en-US" b="1" dirty="0"/>
          </a:p>
        </p:txBody>
      </p:sp>
      <p:sp>
        <p:nvSpPr>
          <p:cNvPr id="2" name="投影片編號版面配置區 1">
            <a:extLst>
              <a:ext uri="{FF2B5EF4-FFF2-40B4-BE49-F238E27FC236}">
                <a16:creationId xmlns:a16="http://schemas.microsoft.com/office/drawing/2014/main" id="{2EB81ABD-5D0E-EC75-2452-9677D4143112}"/>
              </a:ext>
            </a:extLst>
          </p:cNvPr>
          <p:cNvSpPr>
            <a:spLocks noGrp="1"/>
          </p:cNvSpPr>
          <p:nvPr>
            <p:ph type="sldNum" sz="quarter" idx="12"/>
          </p:nvPr>
        </p:nvSpPr>
        <p:spPr/>
        <p:txBody>
          <a:bodyPr/>
          <a:lstStyle/>
          <a:p>
            <a:fld id="{1B29E78A-DB90-6348-A717-C30F72BBC6B4}" type="slidenum">
              <a:rPr kumimoji="1" lang="zh-TW" altLang="en-US" smtClean="0"/>
              <a:t>1</a:t>
            </a:fld>
            <a:endParaRPr kumimoji="1" lang="zh-TW" altLang="en-US"/>
          </a:p>
        </p:txBody>
      </p:sp>
    </p:spTree>
    <p:extLst>
      <p:ext uri="{BB962C8B-B14F-4D97-AF65-F5344CB8AC3E}">
        <p14:creationId xmlns:p14="http://schemas.microsoft.com/office/powerpoint/2010/main" val="122000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039608E3-5612-94ED-25E5-02BABA5A04EA}"/>
              </a:ext>
            </a:extLst>
          </p:cNvPr>
          <p:cNvSpPr txBox="1">
            <a:spLocks/>
          </p:cNvSpPr>
          <p:nvPr/>
        </p:nvSpPr>
        <p:spPr>
          <a:xfrm>
            <a:off x="838200" y="671880"/>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Change Node Types</a:t>
            </a:r>
            <a:br>
              <a:rPr kumimoji="1" lang="en-US" altLang="zh-TW" b="1" dirty="0"/>
            </a:br>
            <a:r>
              <a:rPr kumimoji="1" lang="en-US" altLang="zh-TW" b="1" dirty="0"/>
              <a:t> </a:t>
            </a:r>
            <a:endParaRPr kumimoji="1" lang="zh-TW" altLang="en-US" b="1" dirty="0"/>
          </a:p>
        </p:txBody>
      </p:sp>
      <p:pic>
        <p:nvPicPr>
          <p:cNvPr id="6" name="圖片 5">
            <a:extLst>
              <a:ext uri="{FF2B5EF4-FFF2-40B4-BE49-F238E27FC236}">
                <a16:creationId xmlns:a16="http://schemas.microsoft.com/office/drawing/2014/main" id="{DFB74D60-BA03-67AD-A54A-DAB5950DE249}"/>
              </a:ext>
            </a:extLst>
          </p:cNvPr>
          <p:cNvPicPr>
            <a:picLocks noChangeAspect="1"/>
          </p:cNvPicPr>
          <p:nvPr/>
        </p:nvPicPr>
        <p:blipFill rotWithShape="1">
          <a:blip r:embed="rId2"/>
          <a:srcRect t="2420"/>
          <a:stretch/>
        </p:blipFill>
        <p:spPr>
          <a:xfrm>
            <a:off x="4287795" y="1487373"/>
            <a:ext cx="4474888" cy="5160562"/>
          </a:xfrm>
          <a:prstGeom prst="rect">
            <a:avLst/>
          </a:prstGeom>
        </p:spPr>
      </p:pic>
      <p:sp>
        <p:nvSpPr>
          <p:cNvPr id="7" name="文字方塊 6">
            <a:extLst>
              <a:ext uri="{FF2B5EF4-FFF2-40B4-BE49-F238E27FC236}">
                <a16:creationId xmlns:a16="http://schemas.microsoft.com/office/drawing/2014/main" id="{87F49D14-C198-809E-D3C4-0456DF45D6F9}"/>
              </a:ext>
            </a:extLst>
          </p:cNvPr>
          <p:cNvSpPr txBox="1"/>
          <p:nvPr/>
        </p:nvSpPr>
        <p:spPr>
          <a:xfrm>
            <a:off x="838200" y="2302866"/>
            <a:ext cx="3941806" cy="369332"/>
          </a:xfrm>
          <a:prstGeom prst="rect">
            <a:avLst/>
          </a:prstGeom>
          <a:noFill/>
        </p:spPr>
        <p:txBody>
          <a:bodyPr wrap="square" rtlCol="0">
            <a:spAutoFit/>
          </a:bodyPr>
          <a:lstStyle/>
          <a:p>
            <a:r>
              <a:rPr kumimoji="1" lang="zh-TW" altLang="en-US" dirty="0">
                <a:latin typeface="Heiti SC Medium" pitchFamily="2" charset="-128"/>
                <a:ea typeface="Heiti SC Medium" pitchFamily="2" charset="-128"/>
              </a:rPr>
              <a:t>按住</a:t>
            </a:r>
            <a:r>
              <a:rPr kumimoji="1" lang="en-US" altLang="zh-TW" dirty="0">
                <a:latin typeface="Heiti SC Medium" pitchFamily="2" charset="-128"/>
                <a:ea typeface="Heiti SC Medium" pitchFamily="2" charset="-128"/>
              </a:rPr>
              <a:t>Node/</a:t>
            </a:r>
            <a:r>
              <a:rPr kumimoji="1" lang="zh-TW" altLang="en-US" dirty="0">
                <a:latin typeface="Heiti SC Medium" pitchFamily="2" charset="-128"/>
                <a:ea typeface="Heiti SC Medium" pitchFamily="2" charset="-128"/>
              </a:rPr>
              <a:t>右鍵</a:t>
            </a:r>
            <a:r>
              <a:rPr kumimoji="1" lang="en-US" altLang="zh-TW" dirty="0">
                <a:latin typeface="Heiti SC Medium" pitchFamily="2" charset="-128"/>
                <a:ea typeface="Heiti SC Medium" pitchFamily="2" charset="-128"/>
              </a:rPr>
              <a:t>/Change Type</a:t>
            </a:r>
            <a:endParaRPr kumimoji="1" lang="zh-TW" altLang="en-US" dirty="0">
              <a:latin typeface="Heiti SC Medium" pitchFamily="2" charset="-128"/>
              <a:ea typeface="Heiti SC Medium" pitchFamily="2" charset="-128"/>
            </a:endParaRPr>
          </a:p>
        </p:txBody>
      </p:sp>
      <p:sp>
        <p:nvSpPr>
          <p:cNvPr id="2" name="投影片編號版面配置區 1">
            <a:extLst>
              <a:ext uri="{FF2B5EF4-FFF2-40B4-BE49-F238E27FC236}">
                <a16:creationId xmlns:a16="http://schemas.microsoft.com/office/drawing/2014/main" id="{EEC6A19A-9BEC-C285-902B-5AB7180CD8AB}"/>
              </a:ext>
            </a:extLst>
          </p:cNvPr>
          <p:cNvSpPr>
            <a:spLocks noGrp="1"/>
          </p:cNvSpPr>
          <p:nvPr>
            <p:ph type="sldNum" sz="quarter" idx="12"/>
          </p:nvPr>
        </p:nvSpPr>
        <p:spPr/>
        <p:txBody>
          <a:bodyPr/>
          <a:lstStyle/>
          <a:p>
            <a:fld id="{1B29E78A-DB90-6348-A717-C30F72BBC6B4}" type="slidenum">
              <a:rPr kumimoji="1" lang="zh-TW" altLang="en-US" smtClean="0"/>
              <a:t>10</a:t>
            </a:fld>
            <a:endParaRPr kumimoji="1" lang="zh-TW" altLang="en-US"/>
          </a:p>
        </p:txBody>
      </p:sp>
    </p:spTree>
    <p:extLst>
      <p:ext uri="{BB962C8B-B14F-4D97-AF65-F5344CB8AC3E}">
        <p14:creationId xmlns:p14="http://schemas.microsoft.com/office/powerpoint/2010/main" val="233429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2F5615E2-4999-BF31-953F-F87EEB8CD4F3}"/>
              </a:ext>
            </a:extLst>
          </p:cNvPr>
          <p:cNvSpPr txBox="1">
            <a:spLocks/>
          </p:cNvSpPr>
          <p:nvPr/>
        </p:nvSpPr>
        <p:spPr>
          <a:xfrm>
            <a:off x="838200" y="943084"/>
            <a:ext cx="10515600" cy="81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3600" b="1" dirty="0"/>
              <a:t>Tree Preferences</a:t>
            </a:r>
            <a:br>
              <a:rPr kumimoji="1" lang="en-US" altLang="zh-TW" sz="3600" b="1" dirty="0"/>
            </a:br>
            <a:r>
              <a:rPr kumimoji="1" lang="en-US" altLang="zh-TW" sz="3600" b="1" dirty="0"/>
              <a:t> </a:t>
            </a:r>
            <a:endParaRPr kumimoji="1" lang="zh-TW" altLang="en-US" sz="3600" b="1" dirty="0"/>
          </a:p>
        </p:txBody>
      </p:sp>
      <p:sp>
        <p:nvSpPr>
          <p:cNvPr id="6" name="文字方塊 5">
            <a:extLst>
              <a:ext uri="{FF2B5EF4-FFF2-40B4-BE49-F238E27FC236}">
                <a16:creationId xmlns:a16="http://schemas.microsoft.com/office/drawing/2014/main" id="{7EAD5D7D-BFEE-5D6E-F9A9-9119BFB4B7B0}"/>
              </a:ext>
            </a:extLst>
          </p:cNvPr>
          <p:cNvSpPr txBox="1"/>
          <p:nvPr/>
        </p:nvSpPr>
        <p:spPr>
          <a:xfrm>
            <a:off x="1070976" y="1447447"/>
            <a:ext cx="7985342" cy="1569660"/>
          </a:xfrm>
          <a:prstGeom prst="rect">
            <a:avLst/>
          </a:prstGeom>
          <a:noFill/>
        </p:spPr>
        <p:txBody>
          <a:bodyPr wrap="square">
            <a:spAutoFit/>
          </a:bodyPr>
          <a:lstStyle/>
          <a:p>
            <a:pPr marL="342900" indent="-342900">
              <a:buFont typeface="Arial" panose="020B0604020202020204" pitchFamily="34" charset="0"/>
              <a:buChar char="•"/>
            </a:pPr>
            <a:r>
              <a:rPr lang="zh-TW" altLang="en-US" sz="2400" dirty="0"/>
              <a:t>To compare strategies on the basis of cost-effectiveness</a:t>
            </a:r>
          </a:p>
          <a:p>
            <a:r>
              <a:rPr lang="zh-TW" altLang="en-US" sz="2400" dirty="0"/>
              <a:t>- Calculation Method: Cost-effectiveness</a:t>
            </a:r>
          </a:p>
          <a:p>
            <a:r>
              <a:rPr lang="zh-TW" altLang="en-US" sz="2400" dirty="0"/>
              <a:t>- Two active payoffs (cost and effectiveness)</a:t>
            </a:r>
          </a:p>
          <a:p>
            <a:r>
              <a:rPr lang="zh-TW" altLang="en-US" sz="2400" dirty="0"/>
              <a:t>- Willingness-to-Pay (WTP)</a:t>
            </a:r>
          </a:p>
        </p:txBody>
      </p:sp>
      <p:pic>
        <p:nvPicPr>
          <p:cNvPr id="8" name="圖片 7">
            <a:extLst>
              <a:ext uri="{FF2B5EF4-FFF2-40B4-BE49-F238E27FC236}">
                <a16:creationId xmlns:a16="http://schemas.microsoft.com/office/drawing/2014/main" id="{30F389F6-DA55-FBEA-5FD5-B9753126C0DD}"/>
              </a:ext>
            </a:extLst>
          </p:cNvPr>
          <p:cNvPicPr>
            <a:picLocks noChangeAspect="1"/>
          </p:cNvPicPr>
          <p:nvPr/>
        </p:nvPicPr>
        <p:blipFill>
          <a:blip r:embed="rId2"/>
          <a:stretch>
            <a:fillRect/>
          </a:stretch>
        </p:blipFill>
        <p:spPr>
          <a:xfrm>
            <a:off x="6912539" y="2232277"/>
            <a:ext cx="4208485" cy="4412780"/>
          </a:xfrm>
          <a:prstGeom prst="rect">
            <a:avLst/>
          </a:prstGeom>
        </p:spPr>
      </p:pic>
      <p:pic>
        <p:nvPicPr>
          <p:cNvPr id="10" name="圖片 9">
            <a:extLst>
              <a:ext uri="{FF2B5EF4-FFF2-40B4-BE49-F238E27FC236}">
                <a16:creationId xmlns:a16="http://schemas.microsoft.com/office/drawing/2014/main" id="{833F1B55-6DF7-30B2-6D8E-0C1821560266}"/>
              </a:ext>
            </a:extLst>
          </p:cNvPr>
          <p:cNvPicPr>
            <a:picLocks noChangeAspect="1"/>
          </p:cNvPicPr>
          <p:nvPr/>
        </p:nvPicPr>
        <p:blipFill>
          <a:blip r:embed="rId3"/>
          <a:stretch>
            <a:fillRect/>
          </a:stretch>
        </p:blipFill>
        <p:spPr>
          <a:xfrm>
            <a:off x="2535499" y="3397973"/>
            <a:ext cx="2528148" cy="3297912"/>
          </a:xfrm>
          <a:prstGeom prst="rect">
            <a:avLst/>
          </a:prstGeom>
        </p:spPr>
      </p:pic>
      <p:sp>
        <p:nvSpPr>
          <p:cNvPr id="2" name="投影片編號版面配置區 1">
            <a:extLst>
              <a:ext uri="{FF2B5EF4-FFF2-40B4-BE49-F238E27FC236}">
                <a16:creationId xmlns:a16="http://schemas.microsoft.com/office/drawing/2014/main" id="{54F5937A-5DD7-6CFC-EAC6-8C81CF820E7F}"/>
              </a:ext>
            </a:extLst>
          </p:cNvPr>
          <p:cNvSpPr>
            <a:spLocks noGrp="1"/>
          </p:cNvSpPr>
          <p:nvPr>
            <p:ph type="sldNum" sz="quarter" idx="12"/>
          </p:nvPr>
        </p:nvSpPr>
        <p:spPr/>
        <p:txBody>
          <a:bodyPr/>
          <a:lstStyle/>
          <a:p>
            <a:fld id="{1B29E78A-DB90-6348-A717-C30F72BBC6B4}" type="slidenum">
              <a:rPr kumimoji="1" lang="zh-TW" altLang="en-US" smtClean="0"/>
              <a:t>11</a:t>
            </a:fld>
            <a:endParaRPr kumimoji="1" lang="zh-TW" altLang="en-US"/>
          </a:p>
        </p:txBody>
      </p:sp>
    </p:spTree>
    <p:extLst>
      <p:ext uri="{BB962C8B-B14F-4D97-AF65-F5344CB8AC3E}">
        <p14:creationId xmlns:p14="http://schemas.microsoft.com/office/powerpoint/2010/main" val="489968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ADA136-6A7C-B8BA-D47E-935388DB45FB}"/>
              </a:ext>
            </a:extLst>
          </p:cNvPr>
          <p:cNvSpPr>
            <a:spLocks noGrp="1"/>
          </p:cNvSpPr>
          <p:nvPr>
            <p:ph type="title"/>
          </p:nvPr>
        </p:nvSpPr>
        <p:spPr/>
        <p:txBody>
          <a:bodyPr/>
          <a:lstStyle/>
          <a:p>
            <a:pPr algn="ctr"/>
            <a:r>
              <a:rPr kumimoji="1" lang="en-US" altLang="zh-TW" b="1" dirty="0"/>
              <a:t>Views</a:t>
            </a:r>
            <a:endParaRPr kumimoji="1" lang="zh-TW" altLang="en-US" b="1" dirty="0"/>
          </a:p>
        </p:txBody>
      </p:sp>
      <p:pic>
        <p:nvPicPr>
          <p:cNvPr id="5" name="圖片 4">
            <a:extLst>
              <a:ext uri="{FF2B5EF4-FFF2-40B4-BE49-F238E27FC236}">
                <a16:creationId xmlns:a16="http://schemas.microsoft.com/office/drawing/2014/main" id="{00494191-8E09-FD14-636B-10308FF18F4D}"/>
              </a:ext>
            </a:extLst>
          </p:cNvPr>
          <p:cNvPicPr>
            <a:picLocks noChangeAspect="1"/>
          </p:cNvPicPr>
          <p:nvPr/>
        </p:nvPicPr>
        <p:blipFill>
          <a:blip r:embed="rId2"/>
          <a:stretch>
            <a:fillRect/>
          </a:stretch>
        </p:blipFill>
        <p:spPr>
          <a:xfrm>
            <a:off x="2209800" y="1402916"/>
            <a:ext cx="7772400" cy="4444695"/>
          </a:xfrm>
          <a:prstGeom prst="rect">
            <a:avLst/>
          </a:prstGeom>
        </p:spPr>
      </p:pic>
      <p:sp>
        <p:nvSpPr>
          <p:cNvPr id="3" name="投影片編號版面配置區 2">
            <a:extLst>
              <a:ext uri="{FF2B5EF4-FFF2-40B4-BE49-F238E27FC236}">
                <a16:creationId xmlns:a16="http://schemas.microsoft.com/office/drawing/2014/main" id="{9DBE00C4-6D9F-1FF6-286B-7AE85E1DD9D9}"/>
              </a:ext>
            </a:extLst>
          </p:cNvPr>
          <p:cNvSpPr>
            <a:spLocks noGrp="1"/>
          </p:cNvSpPr>
          <p:nvPr>
            <p:ph type="sldNum" sz="quarter" idx="12"/>
          </p:nvPr>
        </p:nvSpPr>
        <p:spPr/>
        <p:txBody>
          <a:bodyPr/>
          <a:lstStyle/>
          <a:p>
            <a:fld id="{1B29E78A-DB90-6348-A717-C30F72BBC6B4}" type="slidenum">
              <a:rPr kumimoji="1" lang="zh-TW" altLang="en-US" smtClean="0"/>
              <a:t>12</a:t>
            </a:fld>
            <a:endParaRPr kumimoji="1" lang="zh-TW" altLang="en-US"/>
          </a:p>
        </p:txBody>
      </p:sp>
    </p:spTree>
    <p:extLst>
      <p:ext uri="{BB962C8B-B14F-4D97-AF65-F5344CB8AC3E}">
        <p14:creationId xmlns:p14="http://schemas.microsoft.com/office/powerpoint/2010/main" val="391711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E94E4B-EEDB-18C5-50B7-4A177BD542A1}"/>
              </a:ext>
            </a:extLst>
          </p:cNvPr>
          <p:cNvSpPr>
            <a:spLocks noGrp="1"/>
          </p:cNvSpPr>
          <p:nvPr>
            <p:ph type="title"/>
          </p:nvPr>
        </p:nvSpPr>
        <p:spPr/>
        <p:txBody>
          <a:bodyPr/>
          <a:lstStyle/>
          <a:p>
            <a:pPr algn="ctr"/>
            <a:r>
              <a:rPr kumimoji="1" lang="en-US" altLang="zh-TW" b="1" dirty="0"/>
              <a:t>Variable Properties View</a:t>
            </a:r>
            <a:endParaRPr kumimoji="1" lang="zh-TW" altLang="en-US" b="1" dirty="0"/>
          </a:p>
        </p:txBody>
      </p:sp>
      <p:sp>
        <p:nvSpPr>
          <p:cNvPr id="5" name="文字方塊 4">
            <a:extLst>
              <a:ext uri="{FF2B5EF4-FFF2-40B4-BE49-F238E27FC236}">
                <a16:creationId xmlns:a16="http://schemas.microsoft.com/office/drawing/2014/main" id="{883B568E-41ED-58B6-8280-BF57A1CD03C2}"/>
              </a:ext>
            </a:extLst>
          </p:cNvPr>
          <p:cNvSpPr txBox="1"/>
          <p:nvPr/>
        </p:nvSpPr>
        <p:spPr>
          <a:xfrm>
            <a:off x="1830366" y="1797784"/>
            <a:ext cx="8531268" cy="1631216"/>
          </a:xfrm>
          <a:prstGeom prst="rect">
            <a:avLst/>
          </a:prstGeom>
          <a:noFill/>
        </p:spPr>
        <p:txBody>
          <a:bodyPr wrap="square">
            <a:spAutoFit/>
          </a:bodyPr>
          <a:lstStyle/>
          <a:p>
            <a:pPr marL="285750" indent="-285750">
              <a:buFont typeface="Arial" panose="020B0604020202020204" pitchFamily="34" charset="0"/>
              <a:buChar char="•"/>
            </a:pPr>
            <a:r>
              <a:rPr lang="zh-TW" altLang="en-US" sz="2000" dirty="0"/>
              <a:t>most numeric values should be entered as variables</a:t>
            </a:r>
            <a:endParaRPr lang="en-US" altLang="zh-TW" sz="2000" dirty="0"/>
          </a:p>
          <a:p>
            <a:pPr marL="285750" indent="-285750">
              <a:buFont typeface="Arial" panose="020B0604020202020204" pitchFamily="34" charset="0"/>
              <a:buChar char="•"/>
            </a:pPr>
            <a:r>
              <a:rPr lang="en" altLang="zh-TW" sz="2000" dirty="0"/>
              <a:t>variables assign a name to a numeric value (parameter) or a formula within the model variables</a:t>
            </a:r>
          </a:p>
          <a:p>
            <a:pPr marL="285750" indent="-285750">
              <a:buFont typeface="Arial" panose="020B0604020202020204" pitchFamily="34" charset="0"/>
              <a:buChar char="•"/>
            </a:pPr>
            <a:r>
              <a:rPr lang="en" altLang="zh-TW" sz="2000" dirty="0"/>
              <a:t>variables can then be referenced throughout the model to return the appropriate value</a:t>
            </a:r>
            <a:endParaRPr lang="zh-TW" altLang="en-US" sz="2000" dirty="0"/>
          </a:p>
        </p:txBody>
      </p:sp>
      <p:pic>
        <p:nvPicPr>
          <p:cNvPr id="7" name="圖片 6">
            <a:extLst>
              <a:ext uri="{FF2B5EF4-FFF2-40B4-BE49-F238E27FC236}">
                <a16:creationId xmlns:a16="http://schemas.microsoft.com/office/drawing/2014/main" id="{629383D2-9928-6C55-509F-0F1B4C50A241}"/>
              </a:ext>
            </a:extLst>
          </p:cNvPr>
          <p:cNvPicPr>
            <a:picLocks noChangeAspect="1"/>
          </p:cNvPicPr>
          <p:nvPr/>
        </p:nvPicPr>
        <p:blipFill>
          <a:blip r:embed="rId2"/>
          <a:stretch>
            <a:fillRect/>
          </a:stretch>
        </p:blipFill>
        <p:spPr>
          <a:xfrm>
            <a:off x="2304006" y="3807651"/>
            <a:ext cx="7772400" cy="1888909"/>
          </a:xfrm>
          <a:prstGeom prst="rect">
            <a:avLst/>
          </a:prstGeom>
        </p:spPr>
      </p:pic>
      <p:sp>
        <p:nvSpPr>
          <p:cNvPr id="3" name="投影片編號版面配置區 2">
            <a:extLst>
              <a:ext uri="{FF2B5EF4-FFF2-40B4-BE49-F238E27FC236}">
                <a16:creationId xmlns:a16="http://schemas.microsoft.com/office/drawing/2014/main" id="{D78A7FF7-4DA5-DD24-35F5-B04EE9A4EC3C}"/>
              </a:ext>
            </a:extLst>
          </p:cNvPr>
          <p:cNvSpPr>
            <a:spLocks noGrp="1"/>
          </p:cNvSpPr>
          <p:nvPr>
            <p:ph type="sldNum" sz="quarter" idx="12"/>
          </p:nvPr>
        </p:nvSpPr>
        <p:spPr/>
        <p:txBody>
          <a:bodyPr/>
          <a:lstStyle/>
          <a:p>
            <a:fld id="{1B29E78A-DB90-6348-A717-C30F72BBC6B4}" type="slidenum">
              <a:rPr kumimoji="1" lang="zh-TW" altLang="en-US" smtClean="0"/>
              <a:t>13</a:t>
            </a:fld>
            <a:endParaRPr kumimoji="1" lang="zh-TW" altLang="en-US"/>
          </a:p>
        </p:txBody>
      </p:sp>
    </p:spTree>
    <p:extLst>
      <p:ext uri="{BB962C8B-B14F-4D97-AF65-F5344CB8AC3E}">
        <p14:creationId xmlns:p14="http://schemas.microsoft.com/office/powerpoint/2010/main" val="196065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C43BEDC1-B1AE-2A57-C9D8-4C57364A5E33}"/>
              </a:ext>
            </a:extLst>
          </p:cNvPr>
          <p:cNvPicPr>
            <a:picLocks noChangeAspect="1"/>
          </p:cNvPicPr>
          <p:nvPr/>
        </p:nvPicPr>
        <p:blipFill>
          <a:blip r:embed="rId2"/>
          <a:stretch>
            <a:fillRect/>
          </a:stretch>
        </p:blipFill>
        <p:spPr>
          <a:xfrm>
            <a:off x="1100666" y="1159934"/>
            <a:ext cx="9990667" cy="5550369"/>
          </a:xfrm>
          <a:prstGeom prst="rect">
            <a:avLst/>
          </a:prstGeom>
        </p:spPr>
      </p:pic>
      <p:sp>
        <p:nvSpPr>
          <p:cNvPr id="7" name="標題 1">
            <a:extLst>
              <a:ext uri="{FF2B5EF4-FFF2-40B4-BE49-F238E27FC236}">
                <a16:creationId xmlns:a16="http://schemas.microsoft.com/office/drawing/2014/main" id="{29C5BCED-0F2D-9AE4-5C6E-8ED3CC0B750F}"/>
              </a:ext>
            </a:extLst>
          </p:cNvPr>
          <p:cNvSpPr txBox="1">
            <a:spLocks/>
          </p:cNvSpPr>
          <p:nvPr/>
        </p:nvSpPr>
        <p:spPr>
          <a:xfrm>
            <a:off x="838199" y="344441"/>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Workbench</a:t>
            </a:r>
            <a:br>
              <a:rPr kumimoji="1" lang="en-US" altLang="zh-TW" b="1" dirty="0"/>
            </a:br>
            <a:r>
              <a:rPr kumimoji="1" lang="en-US" altLang="zh-TW" b="1" dirty="0"/>
              <a:t> </a:t>
            </a:r>
            <a:endParaRPr kumimoji="1" lang="zh-TW" altLang="en-US" b="1" dirty="0"/>
          </a:p>
        </p:txBody>
      </p:sp>
      <p:sp>
        <p:nvSpPr>
          <p:cNvPr id="13" name="文字方塊 12">
            <a:extLst>
              <a:ext uri="{FF2B5EF4-FFF2-40B4-BE49-F238E27FC236}">
                <a16:creationId xmlns:a16="http://schemas.microsoft.com/office/drawing/2014/main" id="{49CD4300-7EEC-2F51-6DD4-4412EFEBDEE2}"/>
              </a:ext>
            </a:extLst>
          </p:cNvPr>
          <p:cNvSpPr txBox="1"/>
          <p:nvPr/>
        </p:nvSpPr>
        <p:spPr>
          <a:xfrm>
            <a:off x="1309035" y="2213811"/>
            <a:ext cx="1210268" cy="369332"/>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TW" dirty="0"/>
              <a:t>Tree editor</a:t>
            </a:r>
            <a:endParaRPr kumimoji="1" lang="zh-TW" altLang="en-US" dirty="0"/>
          </a:p>
        </p:txBody>
      </p:sp>
      <p:sp>
        <p:nvSpPr>
          <p:cNvPr id="14" name="文字方塊 13">
            <a:extLst>
              <a:ext uri="{FF2B5EF4-FFF2-40B4-BE49-F238E27FC236}">
                <a16:creationId xmlns:a16="http://schemas.microsoft.com/office/drawing/2014/main" id="{D1A23583-B262-6549-CC8A-252C4A5EEA41}"/>
              </a:ext>
            </a:extLst>
          </p:cNvPr>
          <p:cNvSpPr txBox="1"/>
          <p:nvPr/>
        </p:nvSpPr>
        <p:spPr>
          <a:xfrm>
            <a:off x="6095999" y="4965038"/>
            <a:ext cx="648383" cy="369332"/>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TW" dirty="0"/>
              <a:t>View</a:t>
            </a:r>
            <a:endParaRPr kumimoji="1" lang="zh-TW" altLang="en-US" dirty="0"/>
          </a:p>
        </p:txBody>
      </p:sp>
      <p:sp>
        <p:nvSpPr>
          <p:cNvPr id="15" name="文字方塊 14">
            <a:extLst>
              <a:ext uri="{FF2B5EF4-FFF2-40B4-BE49-F238E27FC236}">
                <a16:creationId xmlns:a16="http://schemas.microsoft.com/office/drawing/2014/main" id="{6D8C5FB2-040D-2B5B-333F-C0A9F5DB005E}"/>
              </a:ext>
            </a:extLst>
          </p:cNvPr>
          <p:cNvSpPr txBox="1"/>
          <p:nvPr/>
        </p:nvSpPr>
        <p:spPr>
          <a:xfrm>
            <a:off x="9301610" y="5334370"/>
            <a:ext cx="2200580" cy="461665"/>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TW" sz="1200" dirty="0"/>
              <a:t>Project View , Model Validation</a:t>
            </a:r>
          </a:p>
          <a:p>
            <a:r>
              <a:rPr kumimoji="1" lang="en-US" altLang="zh-TW" sz="1200" dirty="0"/>
              <a:t>And Model Overview  </a:t>
            </a:r>
            <a:endParaRPr kumimoji="1" lang="zh-TW" altLang="en-US" sz="1200" dirty="0"/>
          </a:p>
        </p:txBody>
      </p:sp>
      <p:sp>
        <p:nvSpPr>
          <p:cNvPr id="2" name="投影片編號版面配置區 1">
            <a:extLst>
              <a:ext uri="{FF2B5EF4-FFF2-40B4-BE49-F238E27FC236}">
                <a16:creationId xmlns:a16="http://schemas.microsoft.com/office/drawing/2014/main" id="{409035C6-5B72-7CCF-AE62-FE06D05998CE}"/>
              </a:ext>
            </a:extLst>
          </p:cNvPr>
          <p:cNvSpPr>
            <a:spLocks noGrp="1"/>
          </p:cNvSpPr>
          <p:nvPr>
            <p:ph type="sldNum" sz="quarter" idx="12"/>
          </p:nvPr>
        </p:nvSpPr>
        <p:spPr/>
        <p:txBody>
          <a:bodyPr/>
          <a:lstStyle/>
          <a:p>
            <a:fld id="{1B29E78A-DB90-6348-A717-C30F72BBC6B4}" type="slidenum">
              <a:rPr kumimoji="1" lang="zh-TW" altLang="en-US" smtClean="0"/>
              <a:t>2</a:t>
            </a:fld>
            <a:endParaRPr kumimoji="1" lang="zh-TW" altLang="en-US"/>
          </a:p>
        </p:txBody>
      </p:sp>
    </p:spTree>
    <p:extLst>
      <p:ext uri="{BB962C8B-B14F-4D97-AF65-F5344CB8AC3E}">
        <p14:creationId xmlns:p14="http://schemas.microsoft.com/office/powerpoint/2010/main" val="410031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46D75937-CE5D-AB04-FEE4-0D440FCD8A22}"/>
              </a:ext>
            </a:extLst>
          </p:cNvPr>
          <p:cNvPicPr>
            <a:picLocks noGrp="1" noChangeAspect="1"/>
          </p:cNvPicPr>
          <p:nvPr>
            <p:ph idx="1"/>
          </p:nvPr>
        </p:nvPicPr>
        <p:blipFill rotWithShape="1">
          <a:blip r:embed="rId2"/>
          <a:srcRect b="60323"/>
          <a:stretch/>
        </p:blipFill>
        <p:spPr>
          <a:xfrm>
            <a:off x="1808508" y="1825625"/>
            <a:ext cx="8574984" cy="1726466"/>
          </a:xfrm>
        </p:spPr>
      </p:pic>
      <p:sp>
        <p:nvSpPr>
          <p:cNvPr id="6" name="標題 1">
            <a:extLst>
              <a:ext uri="{FF2B5EF4-FFF2-40B4-BE49-F238E27FC236}">
                <a16:creationId xmlns:a16="http://schemas.microsoft.com/office/drawing/2014/main" id="{176E0A96-91DA-029F-B4E8-BE8B999D5428}"/>
              </a:ext>
            </a:extLst>
          </p:cNvPr>
          <p:cNvSpPr txBox="1">
            <a:spLocks/>
          </p:cNvSpPr>
          <p:nvPr/>
        </p:nvSpPr>
        <p:spPr>
          <a:xfrm>
            <a:off x="838196" y="875068"/>
            <a:ext cx="10515600" cy="81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2800" b="1" dirty="0"/>
              <a:t>Workbench-</a:t>
            </a:r>
            <a:r>
              <a:rPr kumimoji="1" lang="en" altLang="zh-TW" sz="2800" b="1" dirty="0"/>
              <a:t>Tree Diagram Editor </a:t>
            </a:r>
          </a:p>
          <a:p>
            <a:br>
              <a:rPr kumimoji="1" lang="en-US" altLang="zh-TW" sz="2800" b="1" dirty="0"/>
            </a:br>
            <a:r>
              <a:rPr kumimoji="1" lang="en-US" altLang="zh-TW" sz="2400" b="1" dirty="0"/>
              <a:t> </a:t>
            </a:r>
            <a:endParaRPr kumimoji="1" lang="zh-TW" altLang="en-US" sz="2400" b="1" dirty="0"/>
          </a:p>
        </p:txBody>
      </p:sp>
      <p:grpSp>
        <p:nvGrpSpPr>
          <p:cNvPr id="8" name="群組 7">
            <a:extLst>
              <a:ext uri="{FF2B5EF4-FFF2-40B4-BE49-F238E27FC236}">
                <a16:creationId xmlns:a16="http://schemas.microsoft.com/office/drawing/2014/main" id="{660B32FA-15F0-4261-7E02-BB02A1C23B83}"/>
              </a:ext>
            </a:extLst>
          </p:cNvPr>
          <p:cNvGrpSpPr/>
          <p:nvPr/>
        </p:nvGrpSpPr>
        <p:grpSpPr>
          <a:xfrm>
            <a:off x="1808507" y="1825625"/>
            <a:ext cx="8574985" cy="272682"/>
            <a:chOff x="3146323" y="3886747"/>
            <a:chExt cx="924232" cy="2622208"/>
          </a:xfrm>
        </p:grpSpPr>
        <p:cxnSp>
          <p:nvCxnSpPr>
            <p:cNvPr id="9" name="直線接點 8">
              <a:extLst>
                <a:ext uri="{FF2B5EF4-FFF2-40B4-BE49-F238E27FC236}">
                  <a16:creationId xmlns:a16="http://schemas.microsoft.com/office/drawing/2014/main" id="{16D5A6CC-2FEF-5338-535A-36923DB76BBF}"/>
                </a:ext>
              </a:extLst>
            </p:cNvPr>
            <p:cNvCxnSpPr>
              <a:cxnSpLocks/>
            </p:cNvCxnSpPr>
            <p:nvPr/>
          </p:nvCxnSpPr>
          <p:spPr>
            <a:xfrm>
              <a:off x="3146323" y="3886748"/>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A31AB609-BE5A-1771-A6B7-1D7343C6012E}"/>
                </a:ext>
              </a:extLst>
            </p:cNvPr>
            <p:cNvCxnSpPr/>
            <p:nvPr/>
          </p:nvCxnSpPr>
          <p:spPr>
            <a:xfrm>
              <a:off x="3146323" y="6508955"/>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EAF4C61D-7B6C-3BEE-A3CA-FA0FE78498E5}"/>
                </a:ext>
              </a:extLst>
            </p:cNvPr>
            <p:cNvCxnSpPr/>
            <p:nvPr/>
          </p:nvCxnSpPr>
          <p:spPr>
            <a:xfrm>
              <a:off x="3146323" y="3886748"/>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A204243D-AAF2-AFF0-5BAD-8E731881052C}"/>
                </a:ext>
              </a:extLst>
            </p:cNvPr>
            <p:cNvCxnSpPr>
              <a:cxnSpLocks/>
            </p:cNvCxnSpPr>
            <p:nvPr/>
          </p:nvCxnSpPr>
          <p:spPr>
            <a:xfrm>
              <a:off x="4070555" y="3886747"/>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1E0F309B-373F-BDBF-ADB4-5F3B82BA854F}"/>
              </a:ext>
            </a:extLst>
          </p:cNvPr>
          <p:cNvSpPr txBox="1"/>
          <p:nvPr/>
        </p:nvSpPr>
        <p:spPr>
          <a:xfrm>
            <a:off x="1808507" y="4159528"/>
            <a:ext cx="8574979" cy="1200329"/>
          </a:xfrm>
          <a:prstGeom prst="rect">
            <a:avLst/>
          </a:prstGeom>
          <a:noFill/>
        </p:spPr>
        <p:txBody>
          <a:bodyPr wrap="square">
            <a:spAutoFit/>
          </a:bodyPr>
          <a:lstStyle/>
          <a:p>
            <a:r>
              <a:rPr lang="en" altLang="zh-TW" sz="1800" dirty="0">
                <a:effectLst/>
                <a:latin typeface="Helvetica" pitchFamily="2" charset="0"/>
              </a:rPr>
              <a:t>You can open multiple Tree Diagram Editors to edit multiple models. You can also open multiple synchronized editors for the same model. When multiple editor windows are open, the inactive windows will appear as tabs at the top of the active window. </a:t>
            </a:r>
            <a:endParaRPr lang="en" altLang="zh-TW" dirty="0"/>
          </a:p>
        </p:txBody>
      </p:sp>
      <p:sp>
        <p:nvSpPr>
          <p:cNvPr id="4" name="投影片編號版面配置區 3">
            <a:extLst>
              <a:ext uri="{FF2B5EF4-FFF2-40B4-BE49-F238E27FC236}">
                <a16:creationId xmlns:a16="http://schemas.microsoft.com/office/drawing/2014/main" id="{C195AC60-530B-30A9-B527-D174B1EC1CE9}"/>
              </a:ext>
            </a:extLst>
          </p:cNvPr>
          <p:cNvSpPr>
            <a:spLocks noGrp="1"/>
          </p:cNvSpPr>
          <p:nvPr>
            <p:ph type="sldNum" sz="quarter" idx="12"/>
          </p:nvPr>
        </p:nvSpPr>
        <p:spPr/>
        <p:txBody>
          <a:bodyPr/>
          <a:lstStyle/>
          <a:p>
            <a:fld id="{1B29E78A-DB90-6348-A717-C30F72BBC6B4}" type="slidenum">
              <a:rPr kumimoji="1" lang="zh-TW" altLang="en-US" smtClean="0"/>
              <a:t>3</a:t>
            </a:fld>
            <a:endParaRPr kumimoji="1" lang="zh-TW" altLang="en-US"/>
          </a:p>
        </p:txBody>
      </p:sp>
    </p:spTree>
    <p:extLst>
      <p:ext uri="{BB962C8B-B14F-4D97-AF65-F5344CB8AC3E}">
        <p14:creationId xmlns:p14="http://schemas.microsoft.com/office/powerpoint/2010/main" val="367149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E74B82F-EB76-D63E-FDDC-22FE15C96152}"/>
              </a:ext>
            </a:extLst>
          </p:cNvPr>
          <p:cNvPicPr>
            <a:picLocks noGrp="1" noChangeAspect="1"/>
          </p:cNvPicPr>
          <p:nvPr>
            <p:ph idx="1"/>
          </p:nvPr>
        </p:nvPicPr>
        <p:blipFill>
          <a:blip r:embed="rId2"/>
          <a:stretch>
            <a:fillRect/>
          </a:stretch>
        </p:blipFill>
        <p:spPr>
          <a:xfrm>
            <a:off x="1202531" y="1274705"/>
            <a:ext cx="9786938" cy="5240090"/>
          </a:xfrm>
        </p:spPr>
      </p:pic>
      <p:sp>
        <p:nvSpPr>
          <p:cNvPr id="6" name="標題 1">
            <a:extLst>
              <a:ext uri="{FF2B5EF4-FFF2-40B4-BE49-F238E27FC236}">
                <a16:creationId xmlns:a16="http://schemas.microsoft.com/office/drawing/2014/main" id="{68D0E65A-C253-CBFB-E7ED-5D72EA22ED1D}"/>
              </a:ext>
            </a:extLst>
          </p:cNvPr>
          <p:cNvSpPr txBox="1">
            <a:spLocks/>
          </p:cNvSpPr>
          <p:nvPr/>
        </p:nvSpPr>
        <p:spPr>
          <a:xfrm>
            <a:off x="838200" y="777392"/>
            <a:ext cx="10515600" cy="815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sz="2800" b="1" dirty="0"/>
              <a:t>Workbench</a:t>
            </a:r>
            <a:r>
              <a:rPr kumimoji="1" lang="en" altLang="zh-TW" sz="2800" b="1" dirty="0"/>
              <a:t> </a:t>
            </a:r>
          </a:p>
          <a:p>
            <a:br>
              <a:rPr kumimoji="1" lang="en-US" altLang="zh-TW" sz="2800" b="1" dirty="0"/>
            </a:br>
            <a:r>
              <a:rPr kumimoji="1" lang="en-US" altLang="zh-TW" sz="2400" b="1" dirty="0"/>
              <a:t> </a:t>
            </a:r>
            <a:endParaRPr kumimoji="1" lang="zh-TW" altLang="en-US" sz="2400" b="1" dirty="0"/>
          </a:p>
        </p:txBody>
      </p:sp>
      <p:sp>
        <p:nvSpPr>
          <p:cNvPr id="8" name="左-右雙向箭號 7">
            <a:extLst>
              <a:ext uri="{FF2B5EF4-FFF2-40B4-BE49-F238E27FC236}">
                <a16:creationId xmlns:a16="http://schemas.microsoft.com/office/drawing/2014/main" id="{FBE5A586-E16A-9016-4D3A-57B5F634E89A}"/>
              </a:ext>
            </a:extLst>
          </p:cNvPr>
          <p:cNvSpPr/>
          <p:nvPr/>
        </p:nvSpPr>
        <p:spPr>
          <a:xfrm>
            <a:off x="7749541" y="3291840"/>
            <a:ext cx="472440" cy="137160"/>
          </a:xfrm>
          <a:prstGeom prst="leftRightArrow">
            <a:avLst>
              <a:gd name="adj1" fmla="val 50000"/>
              <a:gd name="adj2" fmla="val 10333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9" name="左-右雙向箭號 8">
            <a:extLst>
              <a:ext uri="{FF2B5EF4-FFF2-40B4-BE49-F238E27FC236}">
                <a16:creationId xmlns:a16="http://schemas.microsoft.com/office/drawing/2014/main" id="{4226F69B-7369-90AD-322A-0E8DF0B63233}"/>
              </a:ext>
            </a:extLst>
          </p:cNvPr>
          <p:cNvSpPr/>
          <p:nvPr/>
        </p:nvSpPr>
        <p:spPr>
          <a:xfrm rot="5400000">
            <a:off x="5074921" y="4572000"/>
            <a:ext cx="388620" cy="99059"/>
          </a:xfrm>
          <a:prstGeom prst="leftRightArrow">
            <a:avLst>
              <a:gd name="adj1" fmla="val 50000"/>
              <a:gd name="adj2" fmla="val 10333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A3F78F7A-8DBF-D903-9D07-BF8AF242D92F}"/>
              </a:ext>
            </a:extLst>
          </p:cNvPr>
          <p:cNvSpPr txBox="1"/>
          <p:nvPr/>
        </p:nvSpPr>
        <p:spPr>
          <a:xfrm>
            <a:off x="1202531" y="944260"/>
            <a:ext cx="6096000" cy="338554"/>
          </a:xfrm>
          <a:prstGeom prst="rect">
            <a:avLst/>
          </a:prstGeom>
          <a:noFill/>
        </p:spPr>
        <p:txBody>
          <a:bodyPr wrap="square">
            <a:spAutoFit/>
          </a:bodyPr>
          <a:lstStyle/>
          <a:p>
            <a:r>
              <a:rPr lang="en" altLang="zh-TW" sz="1600" dirty="0">
                <a:effectLst/>
                <a:latin typeface="Helvetica" pitchFamily="2" charset="0"/>
              </a:rPr>
              <a:t>Use the arrows between panes to re-size editors and views. </a:t>
            </a:r>
            <a:endParaRPr lang="en" altLang="zh-TW" sz="1600" dirty="0"/>
          </a:p>
        </p:txBody>
      </p:sp>
      <p:sp>
        <p:nvSpPr>
          <p:cNvPr id="2" name="投影片編號版面配置區 1">
            <a:extLst>
              <a:ext uri="{FF2B5EF4-FFF2-40B4-BE49-F238E27FC236}">
                <a16:creationId xmlns:a16="http://schemas.microsoft.com/office/drawing/2014/main" id="{9F1AF0AA-F202-02AE-5BEB-12666925384B}"/>
              </a:ext>
            </a:extLst>
          </p:cNvPr>
          <p:cNvSpPr>
            <a:spLocks noGrp="1"/>
          </p:cNvSpPr>
          <p:nvPr>
            <p:ph type="sldNum" sz="quarter" idx="12"/>
          </p:nvPr>
        </p:nvSpPr>
        <p:spPr/>
        <p:txBody>
          <a:bodyPr/>
          <a:lstStyle/>
          <a:p>
            <a:fld id="{1B29E78A-DB90-6348-A717-C30F72BBC6B4}" type="slidenum">
              <a:rPr kumimoji="1" lang="zh-TW" altLang="en-US" smtClean="0"/>
              <a:t>4</a:t>
            </a:fld>
            <a:endParaRPr kumimoji="1" lang="zh-TW" altLang="en-US"/>
          </a:p>
        </p:txBody>
      </p:sp>
    </p:spTree>
    <p:extLst>
      <p:ext uri="{BB962C8B-B14F-4D97-AF65-F5344CB8AC3E}">
        <p14:creationId xmlns:p14="http://schemas.microsoft.com/office/powerpoint/2010/main" val="185682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2B292F9-D830-101C-F791-6696A9C3A1B2}"/>
              </a:ext>
            </a:extLst>
          </p:cNvPr>
          <p:cNvPicPr>
            <a:picLocks noChangeAspect="1"/>
          </p:cNvPicPr>
          <p:nvPr/>
        </p:nvPicPr>
        <p:blipFill>
          <a:blip r:embed="rId2"/>
          <a:stretch>
            <a:fillRect/>
          </a:stretch>
        </p:blipFill>
        <p:spPr>
          <a:xfrm>
            <a:off x="1592799" y="1159934"/>
            <a:ext cx="9311202" cy="4985372"/>
          </a:xfrm>
          <a:prstGeom prst="rect">
            <a:avLst/>
          </a:prstGeom>
        </p:spPr>
      </p:pic>
      <p:sp>
        <p:nvSpPr>
          <p:cNvPr id="8" name="標題 1">
            <a:extLst>
              <a:ext uri="{FF2B5EF4-FFF2-40B4-BE49-F238E27FC236}">
                <a16:creationId xmlns:a16="http://schemas.microsoft.com/office/drawing/2014/main" id="{00924C78-DA9B-2D71-8E2B-77C299A13C9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kumimoji="1" lang="zh-TW" altLang="en-US" b="1" dirty="0"/>
          </a:p>
        </p:txBody>
      </p:sp>
      <p:sp>
        <p:nvSpPr>
          <p:cNvPr id="9" name="標題 1">
            <a:extLst>
              <a:ext uri="{FF2B5EF4-FFF2-40B4-BE49-F238E27FC236}">
                <a16:creationId xmlns:a16="http://schemas.microsoft.com/office/drawing/2014/main" id="{22B4BF4E-5523-BA2E-9FAE-88F276E5E666}"/>
              </a:ext>
            </a:extLst>
          </p:cNvPr>
          <p:cNvSpPr txBox="1">
            <a:spLocks/>
          </p:cNvSpPr>
          <p:nvPr/>
        </p:nvSpPr>
        <p:spPr>
          <a:xfrm>
            <a:off x="838200" y="304947"/>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Workbench</a:t>
            </a:r>
            <a:br>
              <a:rPr kumimoji="1" lang="en-US" altLang="zh-TW" b="1" dirty="0"/>
            </a:br>
            <a:r>
              <a:rPr kumimoji="1" lang="en-US" altLang="zh-TW" b="1" dirty="0"/>
              <a:t> </a:t>
            </a:r>
            <a:endParaRPr kumimoji="1" lang="zh-TW" altLang="en-US" b="1" dirty="0"/>
          </a:p>
        </p:txBody>
      </p:sp>
      <p:sp>
        <p:nvSpPr>
          <p:cNvPr id="11" name="文字方塊 10">
            <a:extLst>
              <a:ext uri="{FF2B5EF4-FFF2-40B4-BE49-F238E27FC236}">
                <a16:creationId xmlns:a16="http://schemas.microsoft.com/office/drawing/2014/main" id="{27EB17D5-5780-DD1D-503F-A14444C671F5}"/>
              </a:ext>
            </a:extLst>
          </p:cNvPr>
          <p:cNvSpPr txBox="1"/>
          <p:nvPr/>
        </p:nvSpPr>
        <p:spPr>
          <a:xfrm>
            <a:off x="6839257" y="1346018"/>
            <a:ext cx="1035476" cy="338554"/>
          </a:xfrm>
          <a:prstGeom prst="rect">
            <a:avLst/>
          </a:prstGeom>
          <a:noFill/>
        </p:spPr>
        <p:txBody>
          <a:bodyPr wrap="square" rtlCol="0">
            <a:spAutoFit/>
          </a:bodyPr>
          <a:lstStyle/>
          <a:p>
            <a:r>
              <a:rPr kumimoji="1" lang="en-US" altLang="zh-TW" sz="1600" dirty="0">
                <a:solidFill>
                  <a:srgbClr val="FF0000"/>
                </a:solidFill>
              </a:rPr>
              <a:t>minimize</a:t>
            </a:r>
            <a:endParaRPr kumimoji="1" lang="zh-TW" altLang="en-US" sz="1600" dirty="0">
              <a:solidFill>
                <a:srgbClr val="FF0000"/>
              </a:solidFill>
            </a:endParaRPr>
          </a:p>
        </p:txBody>
      </p:sp>
      <p:grpSp>
        <p:nvGrpSpPr>
          <p:cNvPr id="12" name="群組 11">
            <a:extLst>
              <a:ext uri="{FF2B5EF4-FFF2-40B4-BE49-F238E27FC236}">
                <a16:creationId xmlns:a16="http://schemas.microsoft.com/office/drawing/2014/main" id="{4CC41DB1-13D1-0854-9B7B-3D6FD3967284}"/>
              </a:ext>
            </a:extLst>
          </p:cNvPr>
          <p:cNvGrpSpPr/>
          <p:nvPr/>
        </p:nvGrpSpPr>
        <p:grpSpPr>
          <a:xfrm>
            <a:off x="7713981" y="1418737"/>
            <a:ext cx="203200" cy="205702"/>
            <a:chOff x="3146323" y="3886747"/>
            <a:chExt cx="924232" cy="2622208"/>
          </a:xfrm>
        </p:grpSpPr>
        <p:cxnSp>
          <p:nvCxnSpPr>
            <p:cNvPr id="13" name="直線接點 12">
              <a:extLst>
                <a:ext uri="{FF2B5EF4-FFF2-40B4-BE49-F238E27FC236}">
                  <a16:creationId xmlns:a16="http://schemas.microsoft.com/office/drawing/2014/main" id="{48C16D4C-833B-25E3-5199-A155FB49CD2A}"/>
                </a:ext>
              </a:extLst>
            </p:cNvPr>
            <p:cNvCxnSpPr>
              <a:cxnSpLocks/>
            </p:cNvCxnSpPr>
            <p:nvPr/>
          </p:nvCxnSpPr>
          <p:spPr>
            <a:xfrm>
              <a:off x="3146323" y="3886748"/>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A605E951-CA5C-261B-05D5-92DA8ADBB69B}"/>
                </a:ext>
              </a:extLst>
            </p:cNvPr>
            <p:cNvCxnSpPr/>
            <p:nvPr/>
          </p:nvCxnSpPr>
          <p:spPr>
            <a:xfrm>
              <a:off x="3146323" y="6508955"/>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C165DEF-2D50-0FC2-ECDC-AE4F84ED1D49}"/>
                </a:ext>
              </a:extLst>
            </p:cNvPr>
            <p:cNvCxnSpPr/>
            <p:nvPr/>
          </p:nvCxnSpPr>
          <p:spPr>
            <a:xfrm>
              <a:off x="3146323" y="3886748"/>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33A5112-4E26-444B-34D7-93913BA314F6}"/>
                </a:ext>
              </a:extLst>
            </p:cNvPr>
            <p:cNvCxnSpPr>
              <a:cxnSpLocks/>
            </p:cNvCxnSpPr>
            <p:nvPr/>
          </p:nvCxnSpPr>
          <p:spPr>
            <a:xfrm>
              <a:off x="4070555" y="3886747"/>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群組 16">
            <a:extLst>
              <a:ext uri="{FF2B5EF4-FFF2-40B4-BE49-F238E27FC236}">
                <a16:creationId xmlns:a16="http://schemas.microsoft.com/office/drawing/2014/main" id="{287B895B-2F7D-4516-E1B2-7173677A7E2B}"/>
              </a:ext>
            </a:extLst>
          </p:cNvPr>
          <p:cNvGrpSpPr/>
          <p:nvPr/>
        </p:nvGrpSpPr>
        <p:grpSpPr>
          <a:xfrm>
            <a:off x="1592798" y="5979098"/>
            <a:ext cx="1536481" cy="205702"/>
            <a:chOff x="3146323" y="3886747"/>
            <a:chExt cx="924232" cy="2622208"/>
          </a:xfrm>
        </p:grpSpPr>
        <p:cxnSp>
          <p:nvCxnSpPr>
            <p:cNvPr id="18" name="直線接點 17">
              <a:extLst>
                <a:ext uri="{FF2B5EF4-FFF2-40B4-BE49-F238E27FC236}">
                  <a16:creationId xmlns:a16="http://schemas.microsoft.com/office/drawing/2014/main" id="{04130368-55E0-30EB-3B78-694B298C3C9C}"/>
                </a:ext>
              </a:extLst>
            </p:cNvPr>
            <p:cNvCxnSpPr>
              <a:cxnSpLocks/>
            </p:cNvCxnSpPr>
            <p:nvPr/>
          </p:nvCxnSpPr>
          <p:spPr>
            <a:xfrm>
              <a:off x="3146323" y="3886748"/>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F2AE114E-A410-2376-35AD-1BB612FA0BBA}"/>
                </a:ext>
              </a:extLst>
            </p:cNvPr>
            <p:cNvCxnSpPr/>
            <p:nvPr/>
          </p:nvCxnSpPr>
          <p:spPr>
            <a:xfrm>
              <a:off x="3146323" y="6508955"/>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D440A50B-037E-28FF-C34E-B0BDD37C6F6B}"/>
                </a:ext>
              </a:extLst>
            </p:cNvPr>
            <p:cNvCxnSpPr/>
            <p:nvPr/>
          </p:nvCxnSpPr>
          <p:spPr>
            <a:xfrm>
              <a:off x="3146323" y="3886748"/>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A1ABB14C-ACC0-0896-4117-30977FBC1407}"/>
                </a:ext>
              </a:extLst>
            </p:cNvPr>
            <p:cNvCxnSpPr>
              <a:cxnSpLocks/>
            </p:cNvCxnSpPr>
            <p:nvPr/>
          </p:nvCxnSpPr>
          <p:spPr>
            <a:xfrm>
              <a:off x="4070555" y="3886747"/>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文字方塊 21">
            <a:extLst>
              <a:ext uri="{FF2B5EF4-FFF2-40B4-BE49-F238E27FC236}">
                <a16:creationId xmlns:a16="http://schemas.microsoft.com/office/drawing/2014/main" id="{BF88E5C7-D128-7DED-05B8-52BEC454B8C6}"/>
              </a:ext>
            </a:extLst>
          </p:cNvPr>
          <p:cNvSpPr txBox="1"/>
          <p:nvPr/>
        </p:nvSpPr>
        <p:spPr>
          <a:xfrm>
            <a:off x="131775" y="5554372"/>
            <a:ext cx="1717650" cy="338554"/>
          </a:xfrm>
          <a:prstGeom prst="rect">
            <a:avLst/>
          </a:prstGeom>
          <a:noFill/>
        </p:spPr>
        <p:txBody>
          <a:bodyPr wrap="square" rtlCol="0">
            <a:spAutoFit/>
          </a:bodyPr>
          <a:lstStyle/>
          <a:p>
            <a:r>
              <a:rPr kumimoji="1" lang="en-US" altLang="zh-TW" sz="1600" dirty="0">
                <a:solidFill>
                  <a:srgbClr val="FF0000"/>
                </a:solidFill>
              </a:rPr>
              <a:t>Restore one or all</a:t>
            </a:r>
            <a:endParaRPr kumimoji="1" lang="zh-TW" altLang="en-US" sz="1600" dirty="0">
              <a:solidFill>
                <a:srgbClr val="FF0000"/>
              </a:solidFill>
            </a:endParaRPr>
          </a:p>
        </p:txBody>
      </p:sp>
      <p:sp>
        <p:nvSpPr>
          <p:cNvPr id="2" name="投影片編號版面配置區 1">
            <a:extLst>
              <a:ext uri="{FF2B5EF4-FFF2-40B4-BE49-F238E27FC236}">
                <a16:creationId xmlns:a16="http://schemas.microsoft.com/office/drawing/2014/main" id="{488F2B78-56A4-2C87-96B3-44000A9B431B}"/>
              </a:ext>
            </a:extLst>
          </p:cNvPr>
          <p:cNvSpPr>
            <a:spLocks noGrp="1"/>
          </p:cNvSpPr>
          <p:nvPr>
            <p:ph type="sldNum" sz="quarter" idx="12"/>
          </p:nvPr>
        </p:nvSpPr>
        <p:spPr/>
        <p:txBody>
          <a:bodyPr/>
          <a:lstStyle/>
          <a:p>
            <a:fld id="{1B29E78A-DB90-6348-A717-C30F72BBC6B4}" type="slidenum">
              <a:rPr kumimoji="1" lang="zh-TW" altLang="en-US" smtClean="0"/>
              <a:t>5</a:t>
            </a:fld>
            <a:endParaRPr kumimoji="1" lang="zh-TW" altLang="en-US"/>
          </a:p>
        </p:txBody>
      </p:sp>
    </p:spTree>
    <p:extLst>
      <p:ext uri="{BB962C8B-B14F-4D97-AF65-F5344CB8AC3E}">
        <p14:creationId xmlns:p14="http://schemas.microsoft.com/office/powerpoint/2010/main" val="3834968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68C37DA-BD91-52BC-64E7-C84DB09A2294}"/>
              </a:ext>
            </a:extLst>
          </p:cNvPr>
          <p:cNvPicPr>
            <a:picLocks noChangeAspect="1"/>
          </p:cNvPicPr>
          <p:nvPr/>
        </p:nvPicPr>
        <p:blipFill>
          <a:blip r:embed="rId2"/>
          <a:stretch>
            <a:fillRect/>
          </a:stretch>
        </p:blipFill>
        <p:spPr>
          <a:xfrm>
            <a:off x="2672357" y="2766175"/>
            <a:ext cx="7086240" cy="3786878"/>
          </a:xfrm>
          <a:prstGeom prst="rect">
            <a:avLst/>
          </a:prstGeom>
        </p:spPr>
      </p:pic>
      <p:sp>
        <p:nvSpPr>
          <p:cNvPr id="5" name="標題 1">
            <a:extLst>
              <a:ext uri="{FF2B5EF4-FFF2-40B4-BE49-F238E27FC236}">
                <a16:creationId xmlns:a16="http://schemas.microsoft.com/office/drawing/2014/main" id="{66E5D8AA-48FB-8400-E4E0-72D31C99205F}"/>
              </a:ext>
            </a:extLst>
          </p:cNvPr>
          <p:cNvSpPr txBox="1">
            <a:spLocks/>
          </p:cNvSpPr>
          <p:nvPr/>
        </p:nvSpPr>
        <p:spPr>
          <a:xfrm>
            <a:off x="838200" y="304947"/>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Workbench</a:t>
            </a:r>
            <a:br>
              <a:rPr kumimoji="1" lang="en-US" altLang="zh-TW" b="1" dirty="0"/>
            </a:br>
            <a:r>
              <a:rPr kumimoji="1" lang="en-US" altLang="zh-TW" b="1" dirty="0"/>
              <a:t> </a:t>
            </a:r>
            <a:endParaRPr kumimoji="1" lang="zh-TW" altLang="en-US" b="1" dirty="0"/>
          </a:p>
        </p:txBody>
      </p:sp>
      <p:sp>
        <p:nvSpPr>
          <p:cNvPr id="7" name="文字方塊 6">
            <a:extLst>
              <a:ext uri="{FF2B5EF4-FFF2-40B4-BE49-F238E27FC236}">
                <a16:creationId xmlns:a16="http://schemas.microsoft.com/office/drawing/2014/main" id="{758049F6-9E4F-99DA-12E1-3A50623F7541}"/>
              </a:ext>
            </a:extLst>
          </p:cNvPr>
          <p:cNvSpPr txBox="1"/>
          <p:nvPr/>
        </p:nvSpPr>
        <p:spPr>
          <a:xfrm>
            <a:off x="1181244" y="934064"/>
            <a:ext cx="10705955" cy="2308324"/>
          </a:xfrm>
          <a:prstGeom prst="rect">
            <a:avLst/>
          </a:prstGeom>
          <a:noFill/>
        </p:spPr>
        <p:txBody>
          <a:bodyPr wrap="square">
            <a:spAutoFit/>
          </a:bodyPr>
          <a:lstStyle/>
          <a:p>
            <a:r>
              <a:rPr lang="en" altLang="zh-TW" sz="1800" dirty="0">
                <a:effectLst/>
                <a:latin typeface="Helvetica" pitchFamily="2" charset="0"/>
              </a:rPr>
              <a:t>Split the Tree Editor to look at two models (or outputs) side by side.</a:t>
            </a:r>
          </a:p>
          <a:p>
            <a:r>
              <a:rPr lang="en" altLang="zh-TW" sz="1800" dirty="0">
                <a:effectLst/>
                <a:latin typeface="Helvetica" pitchFamily="2" charset="0"/>
              </a:rPr>
              <a:t>- Click on a Tree Editor pane tab and hold down the mouse button.</a:t>
            </a:r>
            <a:br>
              <a:rPr lang="en" altLang="zh-TW" sz="1800" dirty="0">
                <a:effectLst/>
                <a:latin typeface="Helvetica" pitchFamily="2" charset="0"/>
              </a:rPr>
            </a:br>
            <a:r>
              <a:rPr lang="en" altLang="zh-TW" sz="1800" dirty="0">
                <a:effectLst/>
                <a:latin typeface="Helvetica" pitchFamily="2" charset="0"/>
              </a:rPr>
              <a:t>- Drag the tab to the left, right, top, or bottom of the Tree Editor pane.</a:t>
            </a:r>
          </a:p>
          <a:p>
            <a:r>
              <a:rPr lang="en" altLang="zh-TW" sz="1800" dirty="0">
                <a:effectLst/>
                <a:latin typeface="Helvetica" pitchFamily="2" charset="0"/>
              </a:rPr>
              <a:t>- A </a:t>
            </a:r>
            <a:r>
              <a:rPr lang="en" altLang="zh-TW" sz="1800" i="1" dirty="0">
                <a:effectLst/>
                <a:latin typeface="Helvetica" pitchFamily="2" charset="0"/>
              </a:rPr>
              <a:t>bold </a:t>
            </a:r>
            <a:r>
              <a:rPr lang="en" altLang="zh-TW" sz="1800" dirty="0">
                <a:effectLst/>
                <a:latin typeface="Helvetica" pitchFamily="2" charset="0"/>
              </a:rPr>
              <a:t>line will appear down the center of the Tree Editor. Release the mouse button and the moved tab will appear in a separate section or the Tree Editor pane. </a:t>
            </a:r>
            <a:endParaRPr lang="en" altLang="zh-TW" dirty="0"/>
          </a:p>
          <a:p>
            <a:r>
              <a:rPr lang="en" altLang="zh-TW" sz="1800" dirty="0">
                <a:effectLst/>
                <a:latin typeface="Helvetica" pitchFamily="2" charset="0"/>
              </a:rPr>
              <a:t>- To move back, click and drag the tab back to its original location. </a:t>
            </a:r>
            <a:endParaRPr lang="en" altLang="zh-TW" dirty="0"/>
          </a:p>
          <a:p>
            <a:r>
              <a:rPr lang="en" altLang="zh-TW" sz="1800" dirty="0">
                <a:effectLst/>
                <a:latin typeface="Helvetica" pitchFamily="2" charset="0"/>
              </a:rPr>
              <a:t> </a:t>
            </a:r>
            <a:endParaRPr lang="en" altLang="zh-TW" dirty="0">
              <a:effectLst/>
            </a:endParaRPr>
          </a:p>
          <a:p>
            <a:r>
              <a:rPr lang="en" altLang="zh-TW" sz="1800" dirty="0">
                <a:effectLst/>
                <a:latin typeface="Helvetica" pitchFamily="2" charset="0"/>
              </a:rPr>
              <a:t> </a:t>
            </a:r>
            <a:endParaRPr lang="en" altLang="zh-TW" dirty="0"/>
          </a:p>
        </p:txBody>
      </p:sp>
      <p:sp>
        <p:nvSpPr>
          <p:cNvPr id="9" name="投影片編號版面配置區 8">
            <a:extLst>
              <a:ext uri="{FF2B5EF4-FFF2-40B4-BE49-F238E27FC236}">
                <a16:creationId xmlns:a16="http://schemas.microsoft.com/office/drawing/2014/main" id="{E87C93EA-A57C-6DBA-7280-F3A163D0AEB6}"/>
              </a:ext>
            </a:extLst>
          </p:cNvPr>
          <p:cNvSpPr>
            <a:spLocks noGrp="1"/>
          </p:cNvSpPr>
          <p:nvPr>
            <p:ph type="sldNum" sz="quarter" idx="12"/>
          </p:nvPr>
        </p:nvSpPr>
        <p:spPr/>
        <p:txBody>
          <a:bodyPr/>
          <a:lstStyle/>
          <a:p>
            <a:fld id="{1B29E78A-DB90-6348-A717-C30F72BBC6B4}" type="slidenum">
              <a:rPr kumimoji="1" lang="zh-TW" altLang="en-US" smtClean="0"/>
              <a:t>6</a:t>
            </a:fld>
            <a:endParaRPr kumimoji="1" lang="zh-TW" altLang="en-US"/>
          </a:p>
        </p:txBody>
      </p:sp>
    </p:spTree>
    <p:extLst>
      <p:ext uri="{BB962C8B-B14F-4D97-AF65-F5344CB8AC3E}">
        <p14:creationId xmlns:p14="http://schemas.microsoft.com/office/powerpoint/2010/main" val="234243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D0F6F35-87A1-1948-F8E5-82385A4B8667}"/>
              </a:ext>
            </a:extLst>
          </p:cNvPr>
          <p:cNvPicPr>
            <a:picLocks noChangeAspect="1"/>
          </p:cNvPicPr>
          <p:nvPr/>
        </p:nvPicPr>
        <p:blipFill rotWithShape="1">
          <a:blip r:embed="rId3"/>
          <a:srcRect l="1854" t="-1" b="2615"/>
          <a:stretch/>
        </p:blipFill>
        <p:spPr>
          <a:xfrm>
            <a:off x="976184" y="2703555"/>
            <a:ext cx="4806778" cy="2135191"/>
          </a:xfrm>
          <a:prstGeom prst="rect">
            <a:avLst/>
          </a:prstGeom>
        </p:spPr>
      </p:pic>
      <p:grpSp>
        <p:nvGrpSpPr>
          <p:cNvPr id="6" name="群組 5">
            <a:extLst>
              <a:ext uri="{FF2B5EF4-FFF2-40B4-BE49-F238E27FC236}">
                <a16:creationId xmlns:a16="http://schemas.microsoft.com/office/drawing/2014/main" id="{8A883713-BECB-0282-46B2-33193A49CDE4}"/>
              </a:ext>
            </a:extLst>
          </p:cNvPr>
          <p:cNvGrpSpPr/>
          <p:nvPr/>
        </p:nvGrpSpPr>
        <p:grpSpPr>
          <a:xfrm>
            <a:off x="2211859" y="4164227"/>
            <a:ext cx="284206" cy="358346"/>
            <a:chOff x="3146323" y="3886747"/>
            <a:chExt cx="924232" cy="2622208"/>
          </a:xfrm>
        </p:grpSpPr>
        <p:cxnSp>
          <p:nvCxnSpPr>
            <p:cNvPr id="7" name="直線接點 6">
              <a:extLst>
                <a:ext uri="{FF2B5EF4-FFF2-40B4-BE49-F238E27FC236}">
                  <a16:creationId xmlns:a16="http://schemas.microsoft.com/office/drawing/2014/main" id="{A203435C-6500-A121-354E-88954EB07BD5}"/>
                </a:ext>
              </a:extLst>
            </p:cNvPr>
            <p:cNvCxnSpPr>
              <a:cxnSpLocks/>
            </p:cNvCxnSpPr>
            <p:nvPr/>
          </p:nvCxnSpPr>
          <p:spPr>
            <a:xfrm>
              <a:off x="3146323" y="3886748"/>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40AB8730-DEA1-BB22-ABEE-EDB1009FAA72}"/>
                </a:ext>
              </a:extLst>
            </p:cNvPr>
            <p:cNvCxnSpPr/>
            <p:nvPr/>
          </p:nvCxnSpPr>
          <p:spPr>
            <a:xfrm>
              <a:off x="3146323" y="6508955"/>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2716EA16-07AE-C68E-ED35-C0390D3B53F7}"/>
                </a:ext>
              </a:extLst>
            </p:cNvPr>
            <p:cNvCxnSpPr/>
            <p:nvPr/>
          </p:nvCxnSpPr>
          <p:spPr>
            <a:xfrm>
              <a:off x="3146323" y="3886748"/>
              <a:ext cx="924232"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873709E9-518D-3AFE-ECB3-A6FAED8871F5}"/>
                </a:ext>
              </a:extLst>
            </p:cNvPr>
            <p:cNvCxnSpPr>
              <a:cxnSpLocks/>
            </p:cNvCxnSpPr>
            <p:nvPr/>
          </p:nvCxnSpPr>
          <p:spPr>
            <a:xfrm>
              <a:off x="4070555" y="3886747"/>
              <a:ext cx="0" cy="262220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文字方塊 10">
            <a:extLst>
              <a:ext uri="{FF2B5EF4-FFF2-40B4-BE49-F238E27FC236}">
                <a16:creationId xmlns:a16="http://schemas.microsoft.com/office/drawing/2014/main" id="{C0EF3675-8877-53AC-FB68-8107D20D36B2}"/>
              </a:ext>
            </a:extLst>
          </p:cNvPr>
          <p:cNvSpPr txBox="1"/>
          <p:nvPr/>
        </p:nvSpPr>
        <p:spPr>
          <a:xfrm>
            <a:off x="2211859" y="4778631"/>
            <a:ext cx="1338828" cy="369332"/>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點兩下新增</a:t>
            </a:r>
          </a:p>
        </p:txBody>
      </p:sp>
      <p:pic>
        <p:nvPicPr>
          <p:cNvPr id="13" name="圖片 12">
            <a:extLst>
              <a:ext uri="{FF2B5EF4-FFF2-40B4-BE49-F238E27FC236}">
                <a16:creationId xmlns:a16="http://schemas.microsoft.com/office/drawing/2014/main" id="{779389CB-1937-43C1-68BD-A45E0B4A00C7}"/>
              </a:ext>
            </a:extLst>
          </p:cNvPr>
          <p:cNvPicPr>
            <a:picLocks noChangeAspect="1"/>
          </p:cNvPicPr>
          <p:nvPr/>
        </p:nvPicPr>
        <p:blipFill>
          <a:blip r:embed="rId4"/>
          <a:stretch>
            <a:fillRect/>
          </a:stretch>
        </p:blipFill>
        <p:spPr>
          <a:xfrm>
            <a:off x="5982050" y="2488565"/>
            <a:ext cx="5170959" cy="2977520"/>
          </a:xfrm>
          <a:prstGeom prst="rect">
            <a:avLst/>
          </a:prstGeom>
        </p:spPr>
      </p:pic>
      <p:sp>
        <p:nvSpPr>
          <p:cNvPr id="14" name="標題 1">
            <a:extLst>
              <a:ext uri="{FF2B5EF4-FFF2-40B4-BE49-F238E27FC236}">
                <a16:creationId xmlns:a16="http://schemas.microsoft.com/office/drawing/2014/main" id="{7826E09F-EE8B-4C7E-E3BB-814768D7463D}"/>
              </a:ext>
            </a:extLst>
          </p:cNvPr>
          <p:cNvSpPr txBox="1">
            <a:spLocks/>
          </p:cNvSpPr>
          <p:nvPr/>
        </p:nvSpPr>
        <p:spPr>
          <a:xfrm>
            <a:off x="838199" y="344441"/>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Workbench</a:t>
            </a:r>
            <a:br>
              <a:rPr kumimoji="1" lang="en-US" altLang="zh-TW" b="1" dirty="0"/>
            </a:br>
            <a:r>
              <a:rPr kumimoji="1" lang="en-US" altLang="zh-TW" b="1" dirty="0"/>
              <a:t> </a:t>
            </a:r>
            <a:endParaRPr kumimoji="1" lang="zh-TW" altLang="en-US" b="1" dirty="0"/>
          </a:p>
        </p:txBody>
      </p:sp>
      <p:sp>
        <p:nvSpPr>
          <p:cNvPr id="15" name="向右箭號 14">
            <a:extLst>
              <a:ext uri="{FF2B5EF4-FFF2-40B4-BE49-F238E27FC236}">
                <a16:creationId xmlns:a16="http://schemas.microsoft.com/office/drawing/2014/main" id="{F55357A4-6800-F137-BB57-DBBD2E2C9322}"/>
              </a:ext>
            </a:extLst>
          </p:cNvPr>
          <p:cNvSpPr/>
          <p:nvPr/>
        </p:nvSpPr>
        <p:spPr>
          <a:xfrm>
            <a:off x="5597611" y="4164227"/>
            <a:ext cx="498389" cy="2100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90EA8181-C103-E9EC-9374-DE7EB5412500}"/>
              </a:ext>
            </a:extLst>
          </p:cNvPr>
          <p:cNvSpPr>
            <a:spLocks noGrp="1"/>
          </p:cNvSpPr>
          <p:nvPr>
            <p:ph type="sldNum" sz="quarter" idx="12"/>
          </p:nvPr>
        </p:nvSpPr>
        <p:spPr/>
        <p:txBody>
          <a:bodyPr/>
          <a:lstStyle/>
          <a:p>
            <a:fld id="{1B29E78A-DB90-6348-A717-C30F72BBC6B4}" type="slidenum">
              <a:rPr kumimoji="1" lang="zh-TW" altLang="en-US" smtClean="0"/>
              <a:t>7</a:t>
            </a:fld>
            <a:endParaRPr kumimoji="1" lang="zh-TW" altLang="en-US"/>
          </a:p>
        </p:txBody>
      </p:sp>
    </p:spTree>
    <p:extLst>
      <p:ext uri="{BB962C8B-B14F-4D97-AF65-F5344CB8AC3E}">
        <p14:creationId xmlns:p14="http://schemas.microsoft.com/office/powerpoint/2010/main" val="4266579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495802BB-8D11-1D2D-FA2F-D1352B2F580D}"/>
              </a:ext>
            </a:extLst>
          </p:cNvPr>
          <p:cNvSpPr txBox="1">
            <a:spLocks/>
          </p:cNvSpPr>
          <p:nvPr/>
        </p:nvSpPr>
        <p:spPr>
          <a:xfrm>
            <a:off x="838200" y="780246"/>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Node Types</a:t>
            </a:r>
            <a:br>
              <a:rPr kumimoji="1" lang="en-US" altLang="zh-TW" b="1" dirty="0"/>
            </a:br>
            <a:r>
              <a:rPr kumimoji="1" lang="en-US" altLang="zh-TW" b="1" dirty="0"/>
              <a:t> </a:t>
            </a:r>
            <a:endParaRPr kumimoji="1" lang="zh-TW" altLang="en-US" b="1" dirty="0"/>
          </a:p>
        </p:txBody>
      </p:sp>
      <p:pic>
        <p:nvPicPr>
          <p:cNvPr id="6" name="圖片 5">
            <a:extLst>
              <a:ext uri="{FF2B5EF4-FFF2-40B4-BE49-F238E27FC236}">
                <a16:creationId xmlns:a16="http://schemas.microsoft.com/office/drawing/2014/main" id="{5ED544AF-90F2-325B-7DC5-59DED5FB970F}"/>
              </a:ext>
            </a:extLst>
          </p:cNvPr>
          <p:cNvPicPr>
            <a:picLocks noChangeAspect="1"/>
          </p:cNvPicPr>
          <p:nvPr/>
        </p:nvPicPr>
        <p:blipFill>
          <a:blip r:embed="rId2"/>
          <a:stretch>
            <a:fillRect/>
          </a:stretch>
        </p:blipFill>
        <p:spPr>
          <a:xfrm>
            <a:off x="1143804" y="1670268"/>
            <a:ext cx="2259569" cy="508403"/>
          </a:xfrm>
          <a:prstGeom prst="rect">
            <a:avLst/>
          </a:prstGeom>
        </p:spPr>
      </p:pic>
      <p:sp>
        <p:nvSpPr>
          <p:cNvPr id="3" name="文字方塊 2">
            <a:extLst>
              <a:ext uri="{FF2B5EF4-FFF2-40B4-BE49-F238E27FC236}">
                <a16:creationId xmlns:a16="http://schemas.microsoft.com/office/drawing/2014/main" id="{9D43EDC3-8F19-4B18-2ACE-DC693A03AB68}"/>
              </a:ext>
            </a:extLst>
          </p:cNvPr>
          <p:cNvSpPr txBox="1"/>
          <p:nvPr/>
        </p:nvSpPr>
        <p:spPr>
          <a:xfrm>
            <a:off x="1143805" y="2283165"/>
            <a:ext cx="8451132" cy="400110"/>
          </a:xfrm>
          <a:prstGeom prst="rect">
            <a:avLst/>
          </a:prstGeom>
          <a:noFill/>
        </p:spPr>
        <p:txBody>
          <a:bodyPr wrap="square">
            <a:spAutoFit/>
          </a:bodyPr>
          <a:lstStyle/>
          <a:p>
            <a:r>
              <a:rPr lang="zh-TW" altLang="en-US" sz="2000" dirty="0"/>
              <a:t>- Point where a choice must be made from the options available</a:t>
            </a:r>
          </a:p>
        </p:txBody>
      </p:sp>
      <p:pic>
        <p:nvPicPr>
          <p:cNvPr id="7" name="圖片 6">
            <a:extLst>
              <a:ext uri="{FF2B5EF4-FFF2-40B4-BE49-F238E27FC236}">
                <a16:creationId xmlns:a16="http://schemas.microsoft.com/office/drawing/2014/main" id="{3BC6626B-0630-EDE3-B380-BE899EF9D53A}"/>
              </a:ext>
            </a:extLst>
          </p:cNvPr>
          <p:cNvPicPr>
            <a:picLocks noChangeAspect="1"/>
          </p:cNvPicPr>
          <p:nvPr/>
        </p:nvPicPr>
        <p:blipFill>
          <a:blip r:embed="rId3"/>
          <a:stretch>
            <a:fillRect/>
          </a:stretch>
        </p:blipFill>
        <p:spPr>
          <a:xfrm>
            <a:off x="1143805" y="2817133"/>
            <a:ext cx="2255716" cy="507536"/>
          </a:xfrm>
          <a:prstGeom prst="rect">
            <a:avLst/>
          </a:prstGeom>
        </p:spPr>
      </p:pic>
      <p:sp>
        <p:nvSpPr>
          <p:cNvPr id="9" name="文字方塊 8">
            <a:extLst>
              <a:ext uri="{FF2B5EF4-FFF2-40B4-BE49-F238E27FC236}">
                <a16:creationId xmlns:a16="http://schemas.microsoft.com/office/drawing/2014/main" id="{1F4E32E4-BFCB-B7C1-24CC-741CFDD8D10C}"/>
              </a:ext>
            </a:extLst>
          </p:cNvPr>
          <p:cNvSpPr txBox="1"/>
          <p:nvPr/>
        </p:nvSpPr>
        <p:spPr>
          <a:xfrm>
            <a:off x="1143805" y="3324669"/>
            <a:ext cx="7674518" cy="400110"/>
          </a:xfrm>
          <a:prstGeom prst="rect">
            <a:avLst/>
          </a:prstGeom>
          <a:noFill/>
        </p:spPr>
        <p:txBody>
          <a:bodyPr wrap="square">
            <a:spAutoFit/>
          </a:bodyPr>
          <a:lstStyle/>
          <a:p>
            <a:r>
              <a:rPr lang="zh-TW" altLang="en-US" sz="2000" dirty="0"/>
              <a:t>- Point where there are two or more possible event outcomes</a:t>
            </a:r>
          </a:p>
        </p:txBody>
      </p:sp>
      <p:pic>
        <p:nvPicPr>
          <p:cNvPr id="11" name="圖片 10">
            <a:extLst>
              <a:ext uri="{FF2B5EF4-FFF2-40B4-BE49-F238E27FC236}">
                <a16:creationId xmlns:a16="http://schemas.microsoft.com/office/drawing/2014/main" id="{870ED91B-4847-D1A5-7474-0EA1BD2F18EB}"/>
              </a:ext>
            </a:extLst>
          </p:cNvPr>
          <p:cNvPicPr>
            <a:picLocks noChangeAspect="1"/>
          </p:cNvPicPr>
          <p:nvPr/>
        </p:nvPicPr>
        <p:blipFill>
          <a:blip r:embed="rId4"/>
          <a:stretch>
            <a:fillRect/>
          </a:stretch>
        </p:blipFill>
        <p:spPr>
          <a:xfrm>
            <a:off x="1143804" y="3822233"/>
            <a:ext cx="2206529" cy="496469"/>
          </a:xfrm>
          <a:prstGeom prst="rect">
            <a:avLst/>
          </a:prstGeom>
        </p:spPr>
      </p:pic>
      <p:sp>
        <p:nvSpPr>
          <p:cNvPr id="13" name="文字方塊 12">
            <a:extLst>
              <a:ext uri="{FF2B5EF4-FFF2-40B4-BE49-F238E27FC236}">
                <a16:creationId xmlns:a16="http://schemas.microsoft.com/office/drawing/2014/main" id="{67C8BF49-CCF9-1E85-6996-83CC14AB51BB}"/>
              </a:ext>
            </a:extLst>
          </p:cNvPr>
          <p:cNvSpPr txBox="1"/>
          <p:nvPr/>
        </p:nvSpPr>
        <p:spPr>
          <a:xfrm>
            <a:off x="1143805" y="4297424"/>
            <a:ext cx="6100174" cy="707886"/>
          </a:xfrm>
          <a:prstGeom prst="rect">
            <a:avLst/>
          </a:prstGeom>
          <a:noFill/>
        </p:spPr>
        <p:txBody>
          <a:bodyPr wrap="square">
            <a:spAutoFit/>
          </a:bodyPr>
          <a:lstStyle/>
          <a:p>
            <a:r>
              <a:rPr lang="zh-TW" altLang="en-US" sz="2000" dirty="0"/>
              <a:t>- non-Markov: End point for a scenario within the model</a:t>
            </a:r>
            <a:endParaRPr lang="en-US" altLang="zh-TW" sz="2000" dirty="0"/>
          </a:p>
          <a:p>
            <a:r>
              <a:rPr lang="zh-TW" altLang="en-US" sz="2000" dirty="0"/>
              <a:t>-</a:t>
            </a:r>
            <a:r>
              <a:rPr lang="en-US" altLang="zh-TW" sz="2000" dirty="0"/>
              <a:t>Markov: End point for a cycle</a:t>
            </a:r>
            <a:endParaRPr lang="zh-TW" altLang="en-US" sz="2000" dirty="0"/>
          </a:p>
        </p:txBody>
      </p:sp>
      <p:pic>
        <p:nvPicPr>
          <p:cNvPr id="15" name="圖片 14">
            <a:extLst>
              <a:ext uri="{FF2B5EF4-FFF2-40B4-BE49-F238E27FC236}">
                <a16:creationId xmlns:a16="http://schemas.microsoft.com/office/drawing/2014/main" id="{8745CED4-5B66-C489-9FAD-5DEC02D21E29}"/>
              </a:ext>
            </a:extLst>
          </p:cNvPr>
          <p:cNvPicPr>
            <a:picLocks noChangeAspect="1"/>
          </p:cNvPicPr>
          <p:nvPr/>
        </p:nvPicPr>
        <p:blipFill>
          <a:blip r:embed="rId5"/>
          <a:stretch>
            <a:fillRect/>
          </a:stretch>
        </p:blipFill>
        <p:spPr>
          <a:xfrm>
            <a:off x="1143805" y="5061097"/>
            <a:ext cx="2206528" cy="496469"/>
          </a:xfrm>
          <a:prstGeom prst="rect">
            <a:avLst/>
          </a:prstGeom>
        </p:spPr>
      </p:pic>
      <p:sp>
        <p:nvSpPr>
          <p:cNvPr id="17" name="文字方塊 16">
            <a:extLst>
              <a:ext uri="{FF2B5EF4-FFF2-40B4-BE49-F238E27FC236}">
                <a16:creationId xmlns:a16="http://schemas.microsoft.com/office/drawing/2014/main" id="{DF00E0EA-788C-72A0-FA72-72170CDFA8D5}"/>
              </a:ext>
            </a:extLst>
          </p:cNvPr>
          <p:cNvSpPr txBox="1"/>
          <p:nvPr/>
        </p:nvSpPr>
        <p:spPr>
          <a:xfrm>
            <a:off x="1143804" y="5501772"/>
            <a:ext cx="10918760" cy="707886"/>
          </a:xfrm>
          <a:prstGeom prst="rect">
            <a:avLst/>
          </a:prstGeom>
          <a:noFill/>
        </p:spPr>
        <p:txBody>
          <a:bodyPr wrap="square">
            <a:spAutoFit/>
          </a:bodyPr>
          <a:lstStyle/>
          <a:p>
            <a:r>
              <a:rPr lang="zh-TW" altLang="en-US" sz="2000" dirty="0"/>
              <a:t>- Indicates the start of Markov model</a:t>
            </a:r>
          </a:p>
          <a:p>
            <a:endParaRPr lang="zh-TW" altLang="en-US" sz="2000" dirty="0"/>
          </a:p>
        </p:txBody>
      </p:sp>
      <p:pic>
        <p:nvPicPr>
          <p:cNvPr id="14" name="圖片 13">
            <a:extLst>
              <a:ext uri="{FF2B5EF4-FFF2-40B4-BE49-F238E27FC236}">
                <a16:creationId xmlns:a16="http://schemas.microsoft.com/office/drawing/2014/main" id="{4CAF8F22-69C9-BD6F-A495-7D2F3B8D4F01}"/>
              </a:ext>
            </a:extLst>
          </p:cNvPr>
          <p:cNvPicPr>
            <a:picLocks noChangeAspect="1"/>
          </p:cNvPicPr>
          <p:nvPr/>
        </p:nvPicPr>
        <p:blipFill rotWithShape="1">
          <a:blip r:embed="rId6"/>
          <a:srcRect b="20453"/>
          <a:stretch/>
        </p:blipFill>
        <p:spPr>
          <a:xfrm>
            <a:off x="9229969" y="1595739"/>
            <a:ext cx="1574800" cy="4313780"/>
          </a:xfrm>
          <a:prstGeom prst="rect">
            <a:avLst/>
          </a:prstGeom>
        </p:spPr>
      </p:pic>
      <p:sp>
        <p:nvSpPr>
          <p:cNvPr id="2" name="投影片編號版面配置區 1">
            <a:extLst>
              <a:ext uri="{FF2B5EF4-FFF2-40B4-BE49-F238E27FC236}">
                <a16:creationId xmlns:a16="http://schemas.microsoft.com/office/drawing/2014/main" id="{D41645DB-FBF2-7B50-4B3B-445175560389}"/>
              </a:ext>
            </a:extLst>
          </p:cNvPr>
          <p:cNvSpPr>
            <a:spLocks noGrp="1"/>
          </p:cNvSpPr>
          <p:nvPr>
            <p:ph type="sldNum" sz="quarter" idx="12"/>
          </p:nvPr>
        </p:nvSpPr>
        <p:spPr/>
        <p:txBody>
          <a:bodyPr/>
          <a:lstStyle/>
          <a:p>
            <a:fld id="{1B29E78A-DB90-6348-A717-C30F72BBC6B4}" type="slidenum">
              <a:rPr kumimoji="1" lang="zh-TW" altLang="en-US" smtClean="0"/>
              <a:t>8</a:t>
            </a:fld>
            <a:endParaRPr kumimoji="1" lang="zh-TW" altLang="en-US"/>
          </a:p>
        </p:txBody>
      </p:sp>
    </p:spTree>
    <p:extLst>
      <p:ext uri="{BB962C8B-B14F-4D97-AF65-F5344CB8AC3E}">
        <p14:creationId xmlns:p14="http://schemas.microsoft.com/office/powerpoint/2010/main" val="354412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957FAB3-5BC3-572D-9C81-05019667A461}"/>
              </a:ext>
            </a:extLst>
          </p:cNvPr>
          <p:cNvSpPr txBox="1">
            <a:spLocks/>
          </p:cNvSpPr>
          <p:nvPr/>
        </p:nvSpPr>
        <p:spPr>
          <a:xfrm>
            <a:off x="838200" y="671880"/>
            <a:ext cx="10515600" cy="815493"/>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1" lang="en-US" altLang="zh-TW" b="1" dirty="0"/>
              <a:t>Node Types</a:t>
            </a:r>
            <a:br>
              <a:rPr kumimoji="1" lang="en-US" altLang="zh-TW" b="1" dirty="0"/>
            </a:br>
            <a:r>
              <a:rPr kumimoji="1" lang="en-US" altLang="zh-TW" b="1" dirty="0"/>
              <a:t> </a:t>
            </a:r>
            <a:endParaRPr kumimoji="1" lang="zh-TW" altLang="en-US" b="1" dirty="0"/>
          </a:p>
        </p:txBody>
      </p:sp>
      <p:pic>
        <p:nvPicPr>
          <p:cNvPr id="12" name="圖片 11">
            <a:extLst>
              <a:ext uri="{FF2B5EF4-FFF2-40B4-BE49-F238E27FC236}">
                <a16:creationId xmlns:a16="http://schemas.microsoft.com/office/drawing/2014/main" id="{8367B28B-A015-8E26-F391-D5ED8D72944C}"/>
              </a:ext>
            </a:extLst>
          </p:cNvPr>
          <p:cNvPicPr>
            <a:picLocks noChangeAspect="1"/>
          </p:cNvPicPr>
          <p:nvPr/>
        </p:nvPicPr>
        <p:blipFill>
          <a:blip r:embed="rId2"/>
          <a:stretch>
            <a:fillRect/>
          </a:stretch>
        </p:blipFill>
        <p:spPr>
          <a:xfrm>
            <a:off x="9779000" y="1187992"/>
            <a:ext cx="1574800" cy="5422900"/>
          </a:xfrm>
          <a:prstGeom prst="rect">
            <a:avLst/>
          </a:prstGeom>
        </p:spPr>
      </p:pic>
      <p:sp>
        <p:nvSpPr>
          <p:cNvPr id="16" name="文字方塊 15">
            <a:extLst>
              <a:ext uri="{FF2B5EF4-FFF2-40B4-BE49-F238E27FC236}">
                <a16:creationId xmlns:a16="http://schemas.microsoft.com/office/drawing/2014/main" id="{5614A6E6-1982-1694-9467-4D37F9A3C81D}"/>
              </a:ext>
            </a:extLst>
          </p:cNvPr>
          <p:cNvSpPr txBox="1"/>
          <p:nvPr/>
        </p:nvSpPr>
        <p:spPr>
          <a:xfrm>
            <a:off x="838200" y="2073883"/>
            <a:ext cx="9337430" cy="707886"/>
          </a:xfrm>
          <a:prstGeom prst="rect">
            <a:avLst/>
          </a:prstGeom>
          <a:noFill/>
        </p:spPr>
        <p:txBody>
          <a:bodyPr wrap="square">
            <a:spAutoFit/>
          </a:bodyPr>
          <a:lstStyle/>
          <a:p>
            <a:r>
              <a:rPr lang="en" altLang="zh-TW" sz="2000" dirty="0">
                <a:effectLst/>
                <a:latin typeface="ArialMT"/>
              </a:rPr>
              <a:t>• </a:t>
            </a:r>
            <a:r>
              <a:rPr lang="en" altLang="zh-TW" sz="2000" dirty="0">
                <a:effectLst/>
                <a:latin typeface="Calibri" panose="020F0502020204030204" pitchFamily="34" charset="0"/>
              </a:rPr>
              <a:t>Like a chance node but with logical expressions(true/false)instead of probabilities</a:t>
            </a:r>
          </a:p>
          <a:p>
            <a:r>
              <a:rPr lang="en" altLang="zh-TW" sz="2000" dirty="0">
                <a:effectLst/>
                <a:latin typeface="ArialMT"/>
              </a:rPr>
              <a:t>• </a:t>
            </a:r>
            <a:r>
              <a:rPr lang="en" altLang="zh-TW" sz="2000" dirty="0">
                <a:effectLst/>
                <a:latin typeface="Calibri" panose="020F0502020204030204" pitchFamily="34" charset="0"/>
              </a:rPr>
              <a:t>Expressions checked from top down until one is true </a:t>
            </a:r>
            <a:endParaRPr lang="en" altLang="zh-TW" sz="2000" dirty="0"/>
          </a:p>
        </p:txBody>
      </p:sp>
      <p:grpSp>
        <p:nvGrpSpPr>
          <p:cNvPr id="35" name="群組 34">
            <a:extLst>
              <a:ext uri="{FF2B5EF4-FFF2-40B4-BE49-F238E27FC236}">
                <a16:creationId xmlns:a16="http://schemas.microsoft.com/office/drawing/2014/main" id="{64680FBA-E062-1286-6914-DCBA57257D37}"/>
              </a:ext>
            </a:extLst>
          </p:cNvPr>
          <p:cNvGrpSpPr/>
          <p:nvPr/>
        </p:nvGrpSpPr>
        <p:grpSpPr>
          <a:xfrm>
            <a:off x="597876" y="1436849"/>
            <a:ext cx="9181119" cy="4925186"/>
            <a:chOff x="597876" y="1595739"/>
            <a:chExt cx="9181119" cy="4925186"/>
          </a:xfrm>
        </p:grpSpPr>
        <p:grpSp>
          <p:nvGrpSpPr>
            <p:cNvPr id="33" name="群組 32">
              <a:extLst>
                <a:ext uri="{FF2B5EF4-FFF2-40B4-BE49-F238E27FC236}">
                  <a16:creationId xmlns:a16="http://schemas.microsoft.com/office/drawing/2014/main" id="{3CCA8799-6F0F-2B31-81A4-0AAFB34855CB}"/>
                </a:ext>
              </a:extLst>
            </p:cNvPr>
            <p:cNvGrpSpPr/>
            <p:nvPr/>
          </p:nvGrpSpPr>
          <p:grpSpPr>
            <a:xfrm>
              <a:off x="597876" y="1595739"/>
              <a:ext cx="6840416" cy="4240577"/>
              <a:chOff x="597876" y="1595739"/>
              <a:chExt cx="6840416" cy="4240577"/>
            </a:xfrm>
          </p:grpSpPr>
          <p:pic>
            <p:nvPicPr>
              <p:cNvPr id="14" name="圖片 13">
                <a:extLst>
                  <a:ext uri="{FF2B5EF4-FFF2-40B4-BE49-F238E27FC236}">
                    <a16:creationId xmlns:a16="http://schemas.microsoft.com/office/drawing/2014/main" id="{D3C521B5-434C-B053-2FBD-4E6A691008CF}"/>
                  </a:ext>
                </a:extLst>
              </p:cNvPr>
              <p:cNvPicPr>
                <a:picLocks noChangeAspect="1"/>
              </p:cNvPicPr>
              <p:nvPr/>
            </p:nvPicPr>
            <p:blipFill>
              <a:blip r:embed="rId3"/>
              <a:stretch>
                <a:fillRect/>
              </a:stretch>
            </p:blipFill>
            <p:spPr>
              <a:xfrm>
                <a:off x="597876" y="1595739"/>
                <a:ext cx="2621093" cy="549584"/>
              </a:xfrm>
              <a:prstGeom prst="rect">
                <a:avLst/>
              </a:prstGeom>
            </p:spPr>
          </p:pic>
          <p:pic>
            <p:nvPicPr>
              <p:cNvPr id="20" name="圖片 19">
                <a:extLst>
                  <a:ext uri="{FF2B5EF4-FFF2-40B4-BE49-F238E27FC236}">
                    <a16:creationId xmlns:a16="http://schemas.microsoft.com/office/drawing/2014/main" id="{08D8323F-1960-B2CC-748D-63A440F38241}"/>
                  </a:ext>
                </a:extLst>
              </p:cNvPr>
              <p:cNvPicPr>
                <a:picLocks noChangeAspect="1"/>
              </p:cNvPicPr>
              <p:nvPr/>
            </p:nvPicPr>
            <p:blipFill>
              <a:blip r:embed="rId4"/>
              <a:stretch>
                <a:fillRect/>
              </a:stretch>
            </p:blipFill>
            <p:spPr>
              <a:xfrm>
                <a:off x="602954" y="3048698"/>
                <a:ext cx="2616020" cy="549584"/>
              </a:xfrm>
              <a:prstGeom prst="rect">
                <a:avLst/>
              </a:prstGeom>
            </p:spPr>
          </p:pic>
          <p:sp>
            <p:nvSpPr>
              <p:cNvPr id="22" name="文字方塊 21">
                <a:extLst>
                  <a:ext uri="{FF2B5EF4-FFF2-40B4-BE49-F238E27FC236}">
                    <a16:creationId xmlns:a16="http://schemas.microsoft.com/office/drawing/2014/main" id="{D9DBD028-99D6-228D-8111-6A4FFD213C46}"/>
                  </a:ext>
                </a:extLst>
              </p:cNvPr>
              <p:cNvSpPr txBox="1"/>
              <p:nvPr/>
            </p:nvSpPr>
            <p:spPr>
              <a:xfrm>
                <a:off x="838200" y="3599871"/>
                <a:ext cx="6600092" cy="400110"/>
              </a:xfrm>
              <a:prstGeom prst="rect">
                <a:avLst/>
              </a:prstGeom>
              <a:noFill/>
            </p:spPr>
            <p:txBody>
              <a:bodyPr wrap="square">
                <a:spAutoFit/>
              </a:bodyPr>
              <a:lstStyle/>
              <a:p>
                <a:r>
                  <a:rPr lang="en" altLang="zh-TW" sz="2000" dirty="0">
                    <a:effectLst/>
                    <a:latin typeface="ArialMT"/>
                  </a:rPr>
                  <a:t>• </a:t>
                </a:r>
                <a:r>
                  <a:rPr lang="en" altLang="zh-TW" sz="2000" dirty="0">
                    <a:effectLst/>
                    <a:latin typeface="Calibri" panose="020F0502020204030204" pitchFamily="34" charset="0"/>
                  </a:rPr>
                  <a:t>Discrete Event Simulation (DES) or Time-to-Event Models </a:t>
                </a:r>
                <a:endParaRPr lang="en" altLang="zh-TW" sz="2000" dirty="0"/>
              </a:p>
            </p:txBody>
          </p:sp>
          <p:pic>
            <p:nvPicPr>
              <p:cNvPr id="24" name="圖片 23">
                <a:extLst>
                  <a:ext uri="{FF2B5EF4-FFF2-40B4-BE49-F238E27FC236}">
                    <a16:creationId xmlns:a16="http://schemas.microsoft.com/office/drawing/2014/main" id="{DE661FBB-0B3F-5B91-CCBB-FB848370F150}"/>
                  </a:ext>
                </a:extLst>
              </p:cNvPr>
              <p:cNvPicPr>
                <a:picLocks noChangeAspect="1"/>
              </p:cNvPicPr>
              <p:nvPr/>
            </p:nvPicPr>
            <p:blipFill>
              <a:blip r:embed="rId5"/>
              <a:stretch>
                <a:fillRect/>
              </a:stretch>
            </p:blipFill>
            <p:spPr>
              <a:xfrm>
                <a:off x="602949" y="4184792"/>
                <a:ext cx="2616020" cy="549584"/>
              </a:xfrm>
              <a:prstGeom prst="rect">
                <a:avLst/>
              </a:prstGeom>
            </p:spPr>
          </p:pic>
          <p:sp>
            <p:nvSpPr>
              <p:cNvPr id="26" name="文字方塊 25">
                <a:extLst>
                  <a:ext uri="{FF2B5EF4-FFF2-40B4-BE49-F238E27FC236}">
                    <a16:creationId xmlns:a16="http://schemas.microsoft.com/office/drawing/2014/main" id="{C48B6421-F434-FF04-CE9C-BC14FD7BEEDC}"/>
                  </a:ext>
                </a:extLst>
              </p:cNvPr>
              <p:cNvSpPr txBox="1"/>
              <p:nvPr/>
            </p:nvSpPr>
            <p:spPr>
              <a:xfrm>
                <a:off x="838200" y="4748128"/>
                <a:ext cx="6101860" cy="707886"/>
              </a:xfrm>
              <a:prstGeom prst="rect">
                <a:avLst/>
              </a:prstGeom>
              <a:noFill/>
            </p:spPr>
            <p:txBody>
              <a:bodyPr wrap="square">
                <a:spAutoFit/>
              </a:bodyPr>
              <a:lstStyle/>
              <a:p>
                <a:r>
                  <a:rPr lang="en" altLang="zh-TW" sz="2000" dirty="0">
                    <a:effectLst/>
                    <a:latin typeface="ArialMT"/>
                  </a:rPr>
                  <a:t>• </a:t>
                </a:r>
                <a:r>
                  <a:rPr lang="en" altLang="zh-TW" sz="2000" dirty="0">
                    <a:effectLst/>
                    <a:latin typeface="Calibri" panose="020F0502020204030204" pitchFamily="34" charset="0"/>
                  </a:rPr>
                  <a:t>Partitioned Survival Model</a:t>
                </a:r>
                <a:br>
                  <a:rPr lang="en" altLang="zh-TW" sz="2000" dirty="0">
                    <a:effectLst/>
                    <a:latin typeface="Calibri" panose="020F0502020204030204" pitchFamily="34" charset="0"/>
                  </a:rPr>
                </a:br>
                <a:endParaRPr lang="en" altLang="zh-TW" sz="2000" dirty="0"/>
              </a:p>
            </p:txBody>
          </p:sp>
          <p:pic>
            <p:nvPicPr>
              <p:cNvPr id="28" name="圖片 27">
                <a:extLst>
                  <a:ext uri="{FF2B5EF4-FFF2-40B4-BE49-F238E27FC236}">
                    <a16:creationId xmlns:a16="http://schemas.microsoft.com/office/drawing/2014/main" id="{D80BB3E5-B1D8-68E9-3E27-925D22114B2B}"/>
                  </a:ext>
                </a:extLst>
              </p:cNvPr>
              <p:cNvPicPr>
                <a:picLocks noChangeAspect="1"/>
              </p:cNvPicPr>
              <p:nvPr/>
            </p:nvPicPr>
            <p:blipFill>
              <a:blip r:embed="rId6"/>
              <a:stretch>
                <a:fillRect/>
              </a:stretch>
            </p:blipFill>
            <p:spPr>
              <a:xfrm>
                <a:off x="602949" y="5286732"/>
                <a:ext cx="2616020" cy="549584"/>
              </a:xfrm>
              <a:prstGeom prst="rect">
                <a:avLst/>
              </a:prstGeom>
            </p:spPr>
          </p:pic>
        </p:grpSp>
        <p:sp>
          <p:nvSpPr>
            <p:cNvPr id="32" name="文字方塊 31">
              <a:extLst>
                <a:ext uri="{FF2B5EF4-FFF2-40B4-BE49-F238E27FC236}">
                  <a16:creationId xmlns:a16="http://schemas.microsoft.com/office/drawing/2014/main" id="{FB0631A0-95D5-2D48-9352-45778BFC526E}"/>
                </a:ext>
              </a:extLst>
            </p:cNvPr>
            <p:cNvSpPr txBox="1"/>
            <p:nvPr/>
          </p:nvSpPr>
          <p:spPr>
            <a:xfrm>
              <a:off x="838200" y="5813039"/>
              <a:ext cx="8940795" cy="707886"/>
            </a:xfrm>
            <a:prstGeom prst="rect">
              <a:avLst/>
            </a:prstGeom>
            <a:noFill/>
          </p:spPr>
          <p:txBody>
            <a:bodyPr wrap="square">
              <a:spAutoFit/>
            </a:bodyPr>
            <a:lstStyle/>
            <a:p>
              <a:r>
                <a:rPr lang="en" altLang="zh-TW" sz="2000" dirty="0">
                  <a:effectLst/>
                  <a:latin typeface="ArialMT"/>
                </a:rPr>
                <a:t>• </a:t>
              </a:r>
              <a:r>
                <a:rPr lang="en" altLang="zh-TW" sz="2000" dirty="0">
                  <a:effectLst/>
                  <a:latin typeface="Calibri" panose="020F0502020204030204" pitchFamily="34" charset="0"/>
                </a:rPr>
                <a:t>The trial reaches to the Stop Node , they will not immediately finished to the end       of the cycle but will wait until other trials finish the cycle. </a:t>
              </a:r>
              <a:endParaRPr lang="en" altLang="zh-TW" sz="2000" dirty="0"/>
            </a:p>
          </p:txBody>
        </p:sp>
      </p:grpSp>
      <p:sp>
        <p:nvSpPr>
          <p:cNvPr id="2" name="投影片編號版面配置區 1">
            <a:extLst>
              <a:ext uri="{FF2B5EF4-FFF2-40B4-BE49-F238E27FC236}">
                <a16:creationId xmlns:a16="http://schemas.microsoft.com/office/drawing/2014/main" id="{35BC69E7-65A9-263F-ADD3-7326158B36FE}"/>
              </a:ext>
            </a:extLst>
          </p:cNvPr>
          <p:cNvSpPr>
            <a:spLocks noGrp="1"/>
          </p:cNvSpPr>
          <p:nvPr>
            <p:ph type="sldNum" sz="quarter" idx="12"/>
          </p:nvPr>
        </p:nvSpPr>
        <p:spPr/>
        <p:txBody>
          <a:bodyPr/>
          <a:lstStyle/>
          <a:p>
            <a:fld id="{1B29E78A-DB90-6348-A717-C30F72BBC6B4}" type="slidenum">
              <a:rPr kumimoji="1" lang="zh-TW" altLang="en-US" smtClean="0"/>
              <a:t>9</a:t>
            </a:fld>
            <a:endParaRPr kumimoji="1" lang="zh-TW" altLang="en-US"/>
          </a:p>
        </p:txBody>
      </p:sp>
    </p:spTree>
    <p:extLst>
      <p:ext uri="{BB962C8B-B14F-4D97-AF65-F5344CB8AC3E}">
        <p14:creationId xmlns:p14="http://schemas.microsoft.com/office/powerpoint/2010/main" val="5115979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Words>
  <Application>Microsoft Macintosh PowerPoint</Application>
  <PresentationFormat>寬螢幕</PresentationFormat>
  <Paragraphs>62</Paragraphs>
  <Slides>13</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13</vt:i4>
      </vt:variant>
    </vt:vector>
  </HeadingPairs>
  <TitlesOfParts>
    <vt:vector size="20" baseType="lpstr">
      <vt:lpstr>ArialMT</vt:lpstr>
      <vt:lpstr>Heiti SC Medium</vt:lpstr>
      <vt:lpstr>Arial</vt:lpstr>
      <vt:lpstr>Calibri</vt:lpstr>
      <vt:lpstr>Calibri Light</vt:lpstr>
      <vt:lpstr>Helvetica</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Views</vt:lpstr>
      <vt:lpstr>Variable Properties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子寧 劉</dc:creator>
  <cp:lastModifiedBy>子寧 劉</cp:lastModifiedBy>
  <cp:revision>1</cp:revision>
  <dcterms:created xsi:type="dcterms:W3CDTF">2024-11-01T10:27:45Z</dcterms:created>
  <dcterms:modified xsi:type="dcterms:W3CDTF">2024-11-01T10:28:29Z</dcterms:modified>
</cp:coreProperties>
</file>